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59" r:id="rId4"/>
    <p:sldId id="257" r:id="rId5"/>
    <p:sldId id="258" r:id="rId6"/>
    <p:sldId id="265" r:id="rId7"/>
    <p:sldId id="264" r:id="rId8"/>
    <p:sldId id="261" r:id="rId9"/>
    <p:sldId id="270" r:id="rId10"/>
    <p:sldId id="262" r:id="rId11"/>
    <p:sldId id="266" r:id="rId12"/>
    <p:sldId id="263" r:id="rId13"/>
    <p:sldId id="271" r:id="rId14"/>
    <p:sldId id="274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320DF-BF2C-4B42-9F94-25E02B24AC4C}" type="datetimeFigureOut">
              <a:rPr lang="ko-KR" altLang="en-US" smtClean="0"/>
              <a:t>2016-09-21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55A6C-D793-47AE-B6C2-24A67343B6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6B84D-769C-4509-93A3-4B37F92B6E44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1714A-9E87-4F04-8C18-30534AA8AA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3598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1714A-9E87-4F04-8C18-30534AA8AA42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47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4904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913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1006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6309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5382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3433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6149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466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1074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582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286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92F14-00CD-4839-ADBE-D049C7DF24B5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F552-E152-4510-BCAE-653ADD44A8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0620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action/internet/Documents/Resolution_102_pp14.pdf" TargetMode="External"/><Relationship Id="rId2" Type="http://schemas.openxmlformats.org/officeDocument/2006/relationships/hyperlink" Target="http://www.itu.int/en/action/internet/Documents/Resolution_101_pp14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u.int/en/action/internet/Documents/Resolution_180_pp14.pdf" TargetMode="External"/><Relationship Id="rId4" Type="http://schemas.openxmlformats.org/officeDocument/2006/relationships/hyperlink" Target="http://www.itu.int/en/action/internet/Documents/Resolution_133_pp14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ITU</a:t>
            </a:r>
            <a:r>
              <a:rPr lang="ko-KR" altLang="en-US" dirty="0" smtClean="0"/>
              <a:t>의 인터넷공공정책관련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역량개발활동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ko-KR" altLang="en-US" sz="2000" dirty="0" smtClean="0"/>
              <a:t>정보통신정책연구원</a:t>
            </a:r>
            <a:endParaRPr lang="en-US" altLang="ko-KR" sz="2000" dirty="0" smtClean="0"/>
          </a:p>
          <a:p>
            <a:pPr algn="r"/>
            <a:r>
              <a:rPr lang="ko-KR" altLang="en-US" sz="2000" dirty="0" smtClean="0"/>
              <a:t>국제협력연구실</a:t>
            </a:r>
            <a:endParaRPr lang="en-US" altLang="ko-KR" sz="2000" dirty="0" smtClean="0"/>
          </a:p>
          <a:p>
            <a:pPr algn="r"/>
            <a:r>
              <a:rPr lang="ko-KR" altLang="en-US" sz="2000" dirty="0" smtClean="0"/>
              <a:t>김태</a:t>
            </a:r>
            <a:r>
              <a:rPr lang="ko-KR" altLang="en-US" sz="2000" dirty="0" smtClean="0"/>
              <a:t>은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55352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교육사례</a:t>
            </a:r>
            <a:r>
              <a:rPr lang="en-US" altLang="ko-KR" dirty="0" smtClean="0"/>
              <a:t>:</a:t>
            </a:r>
            <a:r>
              <a:rPr lang="ko-KR" altLang="en-US" dirty="0" smtClean="0"/>
              <a:t>심포지엄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smtClean="0"/>
              <a:t>세션목표</a:t>
            </a:r>
            <a:endParaRPr lang="en-US" altLang="ko-KR" b="1" dirty="0" smtClean="0"/>
          </a:p>
          <a:p>
            <a:pPr lvl="1"/>
            <a:r>
              <a:rPr lang="ko-KR" altLang="en-US" dirty="0" smtClean="0">
                <a:effectLst/>
              </a:rPr>
              <a:t>동 세션은 </a:t>
            </a:r>
            <a:r>
              <a:rPr lang="ko-KR" altLang="en-US" dirty="0" err="1" smtClean="0">
                <a:effectLst/>
              </a:rPr>
              <a:t>스테이크홀더들에게</a:t>
            </a:r>
            <a:r>
              <a:rPr lang="ko-KR" altLang="en-US" dirty="0" smtClean="0">
                <a:effectLst/>
              </a:rPr>
              <a:t> 국제 인터넷 </a:t>
            </a:r>
            <a:r>
              <a:rPr lang="ko-KR" altLang="en-US" dirty="0" err="1" smtClean="0">
                <a:effectLst/>
              </a:rPr>
              <a:t>거버넌스에</a:t>
            </a:r>
            <a:r>
              <a:rPr lang="ko-KR" altLang="en-US" dirty="0" smtClean="0">
                <a:effectLst/>
              </a:rPr>
              <a:t> 있어서의 역량개발 이슈를 논의하고 이와 관련된 전략에 준비할 수 있는 플랫폼을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규제기관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유엔기구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민간기업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연구소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인터넷관련 지역 및 국제기구의 </a:t>
            </a:r>
            <a:r>
              <a:rPr lang="en-US" altLang="ko-KR" dirty="0" smtClean="0"/>
              <a:t>ICT </a:t>
            </a:r>
            <a:r>
              <a:rPr lang="ko-KR" altLang="en-US" dirty="0" smtClean="0"/>
              <a:t>전문가 및 경영진들이 다양한 경험에 기반한 의견을 교활할 수 있는 </a:t>
            </a:r>
            <a:r>
              <a:rPr lang="ko-KR" altLang="en-US" dirty="0" err="1" smtClean="0"/>
              <a:t>장이됨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effectLst/>
              </a:rPr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935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교육사례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심포지엄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 smtClean="0"/>
              <a:t>Internet Society</a:t>
            </a:r>
            <a:r>
              <a:rPr lang="en-US" altLang="ko-KR" dirty="0" smtClean="0"/>
              <a:t>, Capacity building in Internet Governance: Stakeholder perspectives </a:t>
            </a:r>
            <a:r>
              <a:rPr lang="ko-KR" altLang="en-US" dirty="0" smtClean="0"/>
              <a:t> </a:t>
            </a:r>
          </a:p>
          <a:p>
            <a:r>
              <a:rPr lang="en-US" altLang="ko-KR" b="1" dirty="0" smtClean="0"/>
              <a:t>ICANN</a:t>
            </a:r>
            <a:r>
              <a:rPr lang="en-US" altLang="ko-KR" dirty="0" smtClean="0"/>
              <a:t>, Capacity building in Internet Governance: Stakeholder Perspectives </a:t>
            </a:r>
            <a:endParaRPr lang="ko-KR" altLang="en-US" dirty="0" smtClean="0"/>
          </a:p>
          <a:p>
            <a:r>
              <a:rPr lang="en-US" altLang="ko-KR" b="1" dirty="0" err="1" smtClean="0"/>
              <a:t>DiploFoundation</a:t>
            </a:r>
            <a:r>
              <a:rPr lang="en-US" altLang="ko-KR" dirty="0" smtClean="0"/>
              <a:t>,  Current status and new developments in IG capacity building :</a:t>
            </a:r>
            <a:r>
              <a:rPr lang="en-US" altLang="ko-KR" dirty="0" err="1" smtClean="0"/>
              <a:t>DiploFoundation’scapacity</a:t>
            </a:r>
            <a:r>
              <a:rPr lang="en-US" altLang="ko-KR" dirty="0" smtClean="0"/>
              <a:t> building approach in Internet governance</a:t>
            </a:r>
          </a:p>
          <a:p>
            <a:r>
              <a:rPr lang="en-US" altLang="ko-KR" b="1" dirty="0" smtClean="0"/>
              <a:t>South School on Internet Governance</a:t>
            </a:r>
            <a:r>
              <a:rPr lang="en-US" altLang="ko-KR" dirty="0" smtClean="0"/>
              <a:t>, IG Training For Latin America and the Caribbean Since 2007</a:t>
            </a:r>
          </a:p>
          <a:p>
            <a:r>
              <a:rPr lang="en-US" altLang="ko-KR" b="1" dirty="0" smtClean="0"/>
              <a:t>Association for Progressive </a:t>
            </a:r>
            <a:r>
              <a:rPr lang="en-US" altLang="ko-KR" b="1" dirty="0" smtClean="0"/>
              <a:t>Communications</a:t>
            </a:r>
            <a:r>
              <a:rPr lang="en-US" altLang="ko-KR" dirty="0" smtClean="0"/>
              <a:t>, Internet Governance Capacity Building that Makes a Difference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교육사례</a:t>
            </a:r>
            <a:r>
              <a:rPr lang="en-US" altLang="ko-KR" dirty="0" smtClean="0"/>
              <a:t>: E-learning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ko-KR" altLang="en-US" dirty="0"/>
          </a:p>
          <a:p>
            <a:r>
              <a:rPr lang="ko-KR" altLang="en-US" dirty="0" err="1" smtClean="0"/>
              <a:t>과정명</a:t>
            </a:r>
            <a:r>
              <a:rPr lang="en-US" altLang="ko-KR" dirty="0" smtClean="0"/>
              <a:t>: </a:t>
            </a:r>
            <a:r>
              <a:rPr lang="en-US" altLang="ko-KR" dirty="0" smtClean="0"/>
              <a:t>Training </a:t>
            </a:r>
            <a:r>
              <a:rPr lang="en-US" altLang="ko-KR" dirty="0"/>
              <a:t>on </a:t>
            </a:r>
            <a:r>
              <a:rPr lang="en-US" altLang="ko-KR" dirty="0" smtClean="0"/>
              <a:t>Strategic </a:t>
            </a:r>
            <a:r>
              <a:rPr lang="en-US" altLang="ko-KR" dirty="0"/>
              <a:t>Aspects for Internet Governance and </a:t>
            </a:r>
            <a:r>
              <a:rPr lang="en-US" altLang="ko-KR" dirty="0" smtClean="0"/>
              <a:t>Innovations</a:t>
            </a:r>
          </a:p>
          <a:p>
            <a:endParaRPr lang="ko-KR" altLang="en-US" dirty="0" smtClean="0"/>
          </a:p>
          <a:p>
            <a:r>
              <a:rPr lang="ko-KR" altLang="en-US" dirty="0" smtClean="0"/>
              <a:t>주  관</a:t>
            </a:r>
            <a:r>
              <a:rPr lang="en-US" altLang="ko-KR" dirty="0" smtClean="0"/>
              <a:t>:  </a:t>
            </a:r>
            <a:r>
              <a:rPr lang="en-US" altLang="ko-KR" dirty="0" smtClean="0"/>
              <a:t>ITU </a:t>
            </a:r>
            <a:r>
              <a:rPr lang="en-US" altLang="ko-KR" dirty="0" err="1" smtClean="0"/>
              <a:t>Centres</a:t>
            </a:r>
            <a:r>
              <a:rPr lang="en-US" altLang="ko-KR" dirty="0" smtClean="0"/>
              <a:t> of Excellence Network for </a:t>
            </a:r>
            <a:r>
              <a:rPr lang="en-US" altLang="ko-KR" dirty="0" smtClean="0"/>
              <a:t>Europe, National </a:t>
            </a:r>
            <a:r>
              <a:rPr lang="en-US" altLang="ko-KR" dirty="0" smtClean="0"/>
              <a:t>Institute of </a:t>
            </a:r>
            <a:r>
              <a:rPr lang="en-US" altLang="ko-KR" dirty="0" smtClean="0"/>
              <a:t>Telecommunications, Poland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기  간</a:t>
            </a:r>
            <a:r>
              <a:rPr lang="en-US" altLang="ko-KR" dirty="0" smtClean="0"/>
              <a:t>: 8</a:t>
            </a:r>
            <a:r>
              <a:rPr lang="ko-KR" altLang="en-US" dirty="0" smtClean="0"/>
              <a:t>일</a:t>
            </a:r>
            <a:r>
              <a:rPr lang="en-US" altLang="ko-KR" dirty="0" smtClean="0"/>
              <a:t>(9.26-10.3, 2016) </a:t>
            </a:r>
            <a:r>
              <a:rPr lang="en-US" altLang="ko-KR" b="1" dirty="0" smtClean="0"/>
              <a:t>	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/>
              <a:t>방식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온라인 강의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	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52376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교육과정</a:t>
            </a:r>
            <a:r>
              <a:rPr lang="en-US" altLang="ko-KR" dirty="0" smtClean="0"/>
              <a:t>: E-learning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Module 1: </a:t>
            </a:r>
            <a:r>
              <a:rPr lang="en-US" altLang="ko-KR" dirty="0" smtClean="0"/>
              <a:t>Convergence in Telecommunications </a:t>
            </a:r>
            <a:r>
              <a:rPr lang="en-US" altLang="ko-KR" dirty="0" smtClean="0"/>
              <a:t>     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      toward Internet</a:t>
            </a:r>
          </a:p>
          <a:p>
            <a:pPr>
              <a:buNone/>
            </a:pPr>
            <a:r>
              <a:rPr lang="en-US" altLang="ko-KR" dirty="0" smtClean="0"/>
              <a:t>Module 2:    Broadband </a:t>
            </a:r>
            <a:r>
              <a:rPr lang="en-US" altLang="ko-KR" dirty="0" smtClean="0"/>
              <a:t>Strategies and Innovations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Module 3:    Internet </a:t>
            </a:r>
            <a:r>
              <a:rPr lang="en-US" altLang="ko-KR" dirty="0" smtClean="0"/>
              <a:t>Standardization and Policy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Module 4:    Innovation </a:t>
            </a:r>
            <a:r>
              <a:rPr lang="en-US" altLang="ko-KR" dirty="0" smtClean="0"/>
              <a:t>management in ICT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Module 5: </a:t>
            </a:r>
            <a:r>
              <a:rPr lang="en-US" altLang="ko-KR" dirty="0" smtClean="0"/>
              <a:t>Google model vs. Apple </a:t>
            </a:r>
            <a:r>
              <a:rPr lang="en-US" altLang="ko-KR" dirty="0" err="1" smtClean="0"/>
              <a:t>iPhone</a:t>
            </a:r>
            <a:r>
              <a:rPr lang="en-US" altLang="ko-KR" dirty="0" smtClean="0"/>
              <a:t> model </a:t>
            </a:r>
          </a:p>
          <a:p>
            <a:pPr>
              <a:buNone/>
            </a:pPr>
            <a:r>
              <a:rPr lang="en-US" altLang="ko-KR" dirty="0" smtClean="0"/>
              <a:t>Module 6:    </a:t>
            </a:r>
            <a:r>
              <a:rPr lang="en-US" altLang="ko-KR" dirty="0" smtClean="0"/>
              <a:t>Mobile and Internet telephony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Module 7:    IPTV </a:t>
            </a:r>
            <a:r>
              <a:rPr lang="en-US" altLang="ko-KR" dirty="0" smtClean="0"/>
              <a:t>innovations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Module 8:    Innovative </a:t>
            </a:r>
            <a:r>
              <a:rPr lang="en-US" altLang="ko-KR" dirty="0" smtClean="0"/>
              <a:t>services and applications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Module 9:    Network </a:t>
            </a:r>
            <a:r>
              <a:rPr lang="en-US" altLang="ko-KR" dirty="0" smtClean="0"/>
              <a:t>neutrality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Module 10:  Management </a:t>
            </a:r>
            <a:r>
              <a:rPr lang="en-US" altLang="ko-KR" dirty="0" smtClean="0"/>
              <a:t>and regulation of Internet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International Telecommunication Union(ITU)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just" defTabSz="1116000">
              <a:lnSpc>
                <a:spcPct val="120000"/>
              </a:lnSpc>
              <a:spcAft>
                <a:spcPts val="600"/>
              </a:spcAft>
              <a:buClr>
                <a:schemeClr val="tx2">
                  <a:lumMod val="75000"/>
                </a:schemeClr>
              </a:buClr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국제전기통신연합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(International Telecommunication Union)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은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 ICT 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분야 전반을 총괄하는 정부간 국제기구이며 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UN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 전문기구</a:t>
            </a:r>
            <a:endParaRPr lang="en-US" altLang="ko-KR" sz="2600" dirty="0" smtClean="0">
              <a:latin typeface="맑은 고딕" pitchFamily="50" charset="-127"/>
              <a:ea typeface="맑은 고딕" pitchFamily="50" charset="-127"/>
            </a:endParaRPr>
          </a:p>
          <a:p>
            <a:pPr marL="742950" indent="-742950" algn="just" defTabSz="1116000">
              <a:lnSpc>
                <a:spcPct val="120000"/>
              </a:lnSpc>
              <a:spcAft>
                <a:spcPts val="600"/>
              </a:spcAft>
              <a:buClr>
                <a:schemeClr val="tx2">
                  <a:lumMod val="75000"/>
                </a:schemeClr>
              </a:buClr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국제기구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193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개 회원국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, 650</a:t>
            </a:r>
            <a:r>
              <a:rPr lang="ko-KR" altLang="en-US" sz="2600" dirty="0" err="1" smtClean="0">
                <a:latin typeface="맑은 고딕" pitchFamily="50" charset="-127"/>
                <a:ea typeface="맑은 고딕" pitchFamily="50" charset="-127"/>
              </a:rPr>
              <a:t>여개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 민간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유관기관회원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부문회원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준회원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학계회원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이 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참여</a:t>
            </a:r>
            <a:endParaRPr lang="en-US" altLang="ko-KR" sz="2600" dirty="0" smtClean="0">
              <a:latin typeface="맑은 고딕" pitchFamily="50" charset="-127"/>
              <a:ea typeface="맑은 고딕" pitchFamily="50" charset="-127"/>
            </a:endParaRPr>
          </a:p>
          <a:p>
            <a:pPr marL="742950" indent="-742950" algn="just" defTabSz="1116000">
              <a:lnSpc>
                <a:spcPct val="120000"/>
              </a:lnSpc>
              <a:spcAft>
                <a:spcPts val="600"/>
              </a:spcAft>
              <a:buClr>
                <a:schemeClr val="tx2">
                  <a:lumMod val="75000"/>
                </a:schemeClr>
              </a:buClr>
            </a:pPr>
            <a:endParaRPr lang="en-US" altLang="ko-KR" sz="26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/>
          </a:p>
        </p:txBody>
      </p:sp>
      <p:pic>
        <p:nvPicPr>
          <p:cNvPr id="4" name="그림 3" descr="ITU 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4293096"/>
            <a:ext cx="1224135" cy="136691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ITU </a:t>
            </a:r>
            <a:r>
              <a:rPr lang="ko-KR" altLang="en-US" dirty="0" smtClean="0"/>
              <a:t>조직도</a:t>
            </a:r>
            <a:endParaRPr lang="ko-KR" altLang="en-US" dirty="0"/>
          </a:p>
        </p:txBody>
      </p:sp>
      <p:pic>
        <p:nvPicPr>
          <p:cNvPr id="4" name="_x150953216" descr="EMB00001714067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133202" cy="47978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7828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ITU</a:t>
            </a:r>
            <a:r>
              <a:rPr lang="ko-KR" altLang="en-US" dirty="0" smtClean="0"/>
              <a:t>의 인터넷 관련 결의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5537" y="1412776"/>
          <a:ext cx="8291264" cy="3959165"/>
        </p:xfrm>
        <a:graphic>
          <a:graphicData uri="http://schemas.openxmlformats.org/drawingml/2006/table">
            <a:tbl>
              <a:tblPr/>
              <a:tblGrid>
                <a:gridCol w="8291264"/>
              </a:tblGrid>
              <a:tr h="3959165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hlinkClick r:id="rId2"/>
                        </a:rPr>
                        <a:t>Plenipotentiary Resolution 101, </a:t>
                      </a:r>
                      <a:r>
                        <a:rPr lang="en-US" b="0" dirty="0" err="1">
                          <a:effectLst/>
                          <a:hlinkClick r:id="rId2"/>
                        </a:rPr>
                        <a:t>Busan</a:t>
                      </a:r>
                      <a:r>
                        <a:rPr lang="en-US" b="0" dirty="0">
                          <a:effectLst/>
                          <a:hlinkClick r:id="rId2"/>
                        </a:rPr>
                        <a:t>, 2014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Internet Protocol-based </a:t>
                      </a:r>
                      <a:r>
                        <a:rPr lang="en-US" dirty="0" smtClean="0">
                          <a:effectLst/>
                        </a:rPr>
                        <a:t>networks</a:t>
                      </a: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b="0" dirty="0">
                          <a:effectLst/>
                          <a:hlinkClick r:id="rId3"/>
                        </a:rPr>
                        <a:t>Plenipotentiary Resolution 102, </a:t>
                      </a:r>
                      <a:r>
                        <a:rPr lang="en-US" b="0" dirty="0" err="1">
                          <a:effectLst/>
                          <a:hlinkClick r:id="rId3"/>
                        </a:rPr>
                        <a:t>Busan</a:t>
                      </a:r>
                      <a:r>
                        <a:rPr lang="en-US" b="0" dirty="0">
                          <a:effectLst/>
                          <a:hlinkClick r:id="rId3"/>
                        </a:rPr>
                        <a:t>, 2014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ITU's role with regard to international public policy issues pertaining to the Internet and the management of Internet resources, including domain names and </a:t>
                      </a:r>
                      <a:r>
                        <a:rPr lang="en-US" dirty="0" smtClean="0">
                          <a:effectLst/>
                        </a:rPr>
                        <a:t>addresses</a:t>
                      </a: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b="0" dirty="0">
                          <a:effectLst/>
                          <a:hlinkClick r:id="rId4"/>
                        </a:rPr>
                        <a:t>Plenipotentiary Resolution 133, </a:t>
                      </a:r>
                      <a:r>
                        <a:rPr lang="en-US" b="0" dirty="0" err="1">
                          <a:effectLst/>
                          <a:hlinkClick r:id="rId4"/>
                        </a:rPr>
                        <a:t>Busan</a:t>
                      </a:r>
                      <a:r>
                        <a:rPr lang="en-US" b="0" dirty="0">
                          <a:effectLst/>
                          <a:hlinkClick r:id="rId4"/>
                        </a:rPr>
                        <a:t>, 2014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​Role of administrations of Member States in the management of internationalized (multilingual) domain names </a:t>
                      </a:r>
                      <a:endParaRPr lang="en-US" dirty="0" smtClean="0">
                        <a:effectLst/>
                      </a:endParaRPr>
                    </a:p>
                    <a:p>
                      <a:endParaRPr lang="en-US" dirty="0">
                        <a:effectLst/>
                      </a:endParaRPr>
                    </a:p>
                    <a:p>
                      <a:r>
                        <a:rPr lang="en-US" b="0" dirty="0">
                          <a:effectLst/>
                          <a:hlinkClick r:id="rId5"/>
                        </a:rPr>
                        <a:t>Plenipotentiary Resolution 180, </a:t>
                      </a:r>
                      <a:r>
                        <a:rPr lang="en-US" b="0" dirty="0" err="1">
                          <a:effectLst/>
                          <a:hlinkClick r:id="rId5"/>
                        </a:rPr>
                        <a:t>Busan</a:t>
                      </a:r>
                      <a:r>
                        <a:rPr lang="en-US" b="0" dirty="0">
                          <a:effectLst/>
                          <a:hlinkClick r:id="rId5"/>
                        </a:rPr>
                        <a:t>, 2014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Facilitating the transition from IPv4 to IPv6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58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결의 </a:t>
            </a:r>
            <a:r>
              <a:rPr lang="en-US" altLang="ko-KR" dirty="0" smtClean="0"/>
              <a:t>102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o-KR" altLang="en-US" dirty="0" smtClean="0"/>
              <a:t>전기통신개발국장에게 다음을 지시한다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ko-KR" dirty="0" smtClean="0"/>
              <a:t>1.  </a:t>
            </a:r>
            <a:r>
              <a:rPr lang="ko-KR" altLang="en-US" dirty="0" smtClean="0"/>
              <a:t>회원국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개발도상국의 이익을 위하여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인터넷 전반에 대한 정책적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운영적 및 </a:t>
            </a:r>
            <a:r>
              <a:rPr lang="ko-KR" altLang="en-US" dirty="0" smtClean="0"/>
              <a:t>기술적 문제들과 </a:t>
            </a:r>
            <a:r>
              <a:rPr lang="ko-KR" altLang="en-US" dirty="0" smtClean="0"/>
              <a:t>구체적으로는 다국어사용과 관련된 것을 포함해 인터넷 </a:t>
            </a:r>
            <a:r>
              <a:rPr lang="ko-KR" altLang="en-US" dirty="0" smtClean="0"/>
              <a:t>도메인 명 </a:t>
            </a:r>
            <a:r>
              <a:rPr lang="ko-KR" altLang="en-US" dirty="0" smtClean="0"/>
              <a:t>및 주소와 </a:t>
            </a:r>
            <a:r>
              <a:rPr lang="en-US" altLang="ko-KR" dirty="0" smtClean="0"/>
              <a:t>ITU</a:t>
            </a:r>
            <a:r>
              <a:rPr lang="ko-KR" altLang="en-US" dirty="0" smtClean="0"/>
              <a:t>의 책무 </a:t>
            </a:r>
            <a:r>
              <a:rPr lang="ko-KR" altLang="en-US" dirty="0" smtClean="0"/>
              <a:t>내에 있는 기타 인터넷 자원의 관리에 대한 이들 문제들을 논의하기 위해 적절한 </a:t>
            </a:r>
            <a:r>
              <a:rPr lang="ko-KR" altLang="en-US" dirty="0" smtClean="0"/>
              <a:t>기관들과 공조하여 </a:t>
            </a:r>
            <a:r>
              <a:rPr lang="ko-KR" altLang="en-US" dirty="0" smtClean="0"/>
              <a:t>국제 및 지역 포럼을 조직하고 필요한 활동을 수행한다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이때 </a:t>
            </a:r>
            <a:r>
              <a:rPr lang="ko-KR" altLang="en-US" dirty="0" smtClean="0"/>
              <a:t>세계전기통신개발회의</a:t>
            </a:r>
            <a:r>
              <a:rPr lang="en-US" altLang="ko-KR" dirty="0" smtClean="0"/>
              <a:t>(</a:t>
            </a:r>
            <a:r>
              <a:rPr lang="en-US" altLang="ko-KR" dirty="0" smtClean="0"/>
              <a:t>WTDC)</a:t>
            </a:r>
            <a:r>
              <a:rPr lang="ko-KR" altLang="en-US" dirty="0" smtClean="0"/>
              <a:t>의 관련 결의 내용에 더하여 본 결의를 비롯해 본 전권회의의 관련 결의들의 </a:t>
            </a:r>
            <a:r>
              <a:rPr lang="ko-KR" altLang="en-US" dirty="0" smtClean="0"/>
              <a:t>내용을고려한다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ko-KR" dirty="0" smtClean="0"/>
              <a:t>2.  </a:t>
            </a:r>
            <a:r>
              <a:rPr lang="en-US" altLang="ko-KR" dirty="0" smtClean="0"/>
              <a:t>ITU </a:t>
            </a:r>
            <a:r>
              <a:rPr lang="ko-KR" altLang="en-US" dirty="0" smtClean="0"/>
              <a:t>전기통신 개발부문 프로그램 및 </a:t>
            </a:r>
            <a:r>
              <a:rPr lang="ko-KR" altLang="en-US" dirty="0" err="1" smtClean="0"/>
              <a:t>연구반을</a:t>
            </a:r>
            <a:r>
              <a:rPr lang="ko-KR" altLang="en-US" dirty="0" smtClean="0"/>
              <a:t> 통해 지속적으로 인터넷 문제에 관한 </a:t>
            </a:r>
            <a:r>
              <a:rPr lang="ko-KR" altLang="en-US" dirty="0" smtClean="0"/>
              <a:t>정보교환을 증진하고 </a:t>
            </a:r>
            <a:r>
              <a:rPr lang="ko-KR" altLang="en-US" dirty="0" smtClean="0"/>
              <a:t>모범사례에 대한 토론과 개발을 촉진시키며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역량구축에 기여하고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기술 </a:t>
            </a:r>
            <a:r>
              <a:rPr lang="ko-KR" altLang="en-US" dirty="0" smtClean="0"/>
              <a:t>지원을 제공하며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개발도상국들의 국제 인터넷 포럼 및 </a:t>
            </a:r>
            <a:r>
              <a:rPr lang="en-US" altLang="ko-KR" dirty="0" smtClean="0"/>
              <a:t>(</a:t>
            </a:r>
            <a:r>
              <a:rPr lang="ko-KR" altLang="en-US" dirty="0" smtClean="0"/>
              <a:t>관련</a:t>
            </a:r>
            <a:r>
              <a:rPr lang="en-US" altLang="ko-KR" dirty="0" smtClean="0"/>
              <a:t>) </a:t>
            </a:r>
            <a:r>
              <a:rPr lang="ko-KR" altLang="en-US" dirty="0" smtClean="0"/>
              <a:t>문제들에 참여를 장려함으로써 </a:t>
            </a:r>
            <a:r>
              <a:rPr lang="ko-KR" altLang="en-US" dirty="0" smtClean="0"/>
              <a:t>계속해 원조활동에 </a:t>
            </a:r>
            <a:r>
              <a:rPr lang="ko-KR" altLang="en-US" dirty="0" smtClean="0"/>
              <a:t>있어 핵심적 역할을 수행한다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957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Dubai Action Plan(WTDC-14)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b="1" dirty="0" smtClean="0"/>
              <a:t>Objective 4 – Build human and institutional capacity, provide </a:t>
            </a:r>
            <a:r>
              <a:rPr lang="en-US" altLang="ko-KR" b="1" dirty="0" smtClean="0"/>
              <a:t>data and </a:t>
            </a:r>
            <a:r>
              <a:rPr lang="en-US" altLang="ko-KR" b="1" dirty="0" smtClean="0"/>
              <a:t>statistics, promote digital inclusion and provide </a:t>
            </a:r>
            <a:r>
              <a:rPr lang="en-US" altLang="ko-KR" b="1" dirty="0" smtClean="0"/>
              <a:t>concentrated assistance </a:t>
            </a:r>
            <a:r>
              <a:rPr lang="en-US" altLang="ko-KR" b="1" dirty="0" smtClean="0"/>
              <a:t>to countries in special </a:t>
            </a:r>
            <a:r>
              <a:rPr lang="en-US" altLang="ko-KR" b="1" dirty="0" smtClean="0"/>
              <a:t>need</a:t>
            </a:r>
          </a:p>
          <a:p>
            <a:r>
              <a:rPr lang="en-US" altLang="ko-KR" dirty="0" smtClean="0"/>
              <a:t>Outcome: </a:t>
            </a:r>
            <a:r>
              <a:rPr lang="en-US" altLang="ko-KR" u="sng" dirty="0" smtClean="0">
                <a:solidFill>
                  <a:srgbClr val="0070C0"/>
                </a:solidFill>
              </a:rPr>
              <a:t>Enhanced </a:t>
            </a:r>
            <a:r>
              <a:rPr lang="en-US" altLang="ko-KR" u="sng" dirty="0" smtClean="0">
                <a:solidFill>
                  <a:srgbClr val="0070C0"/>
                </a:solidFill>
              </a:rPr>
              <a:t>capacity building of membership in </a:t>
            </a:r>
            <a:r>
              <a:rPr lang="en-US" altLang="ko-KR" u="sng" dirty="0" smtClean="0">
                <a:solidFill>
                  <a:srgbClr val="0070C0"/>
                </a:solidFill>
              </a:rPr>
              <a:t>international Internet governance</a:t>
            </a:r>
          </a:p>
          <a:p>
            <a:r>
              <a:rPr lang="en-US" altLang="ko-KR" dirty="0" smtClean="0"/>
              <a:t>Development of a training </a:t>
            </a:r>
            <a:r>
              <a:rPr lang="en-US" altLang="ko-KR" dirty="0" smtClean="0"/>
              <a:t>program </a:t>
            </a:r>
            <a:r>
              <a:rPr lang="en-US" altLang="ko-KR" dirty="0" smtClean="0"/>
              <a:t>through the ITU regional </a:t>
            </a:r>
            <a:r>
              <a:rPr lang="en-US" altLang="ko-KR" dirty="0" smtClean="0"/>
              <a:t>offices in </a:t>
            </a:r>
            <a:r>
              <a:rPr lang="en-US" altLang="ko-KR" dirty="0" smtClean="0"/>
              <a:t>collaboration with relevant stakeholders, within their </a:t>
            </a:r>
            <a:r>
              <a:rPr lang="en-US" altLang="ko-KR" dirty="0" smtClean="0"/>
              <a:t>respective roles</a:t>
            </a:r>
            <a:r>
              <a:rPr lang="en-US" altLang="ko-KR" dirty="0" smtClean="0"/>
              <a:t>, to provide human capacity </a:t>
            </a:r>
            <a:r>
              <a:rPr lang="en-US" altLang="ko-KR" u="sng" dirty="0" smtClean="0">
                <a:solidFill>
                  <a:srgbClr val="0070C0"/>
                </a:solidFill>
              </a:rPr>
              <a:t>building in order to equip </a:t>
            </a:r>
            <a:r>
              <a:rPr lang="en-US" altLang="ko-KR" u="sng" dirty="0" smtClean="0">
                <a:solidFill>
                  <a:srgbClr val="0070C0"/>
                </a:solidFill>
              </a:rPr>
              <a:t>ITU members </a:t>
            </a:r>
            <a:r>
              <a:rPr lang="en-US" altLang="ko-KR" u="sng" dirty="0" smtClean="0">
                <a:solidFill>
                  <a:srgbClr val="0070C0"/>
                </a:solidFill>
              </a:rPr>
              <a:t>with a higher degree of knowledge of Internet governance.</a:t>
            </a:r>
            <a:endParaRPr lang="en-US" altLang="ko-KR" u="sng" dirty="0" smtClean="0">
              <a:solidFill>
                <a:srgbClr val="0070C0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emergency telecommunications; </a:t>
            </a:r>
          </a:p>
          <a:p>
            <a:r>
              <a:rPr lang="en-US" altLang="ko-KR" dirty="0" smtClean="0"/>
              <a:t>spectrum management and transition to digital broadcasting; </a:t>
            </a:r>
          </a:p>
          <a:p>
            <a:r>
              <a:rPr lang="en-US" altLang="ko-KR" dirty="0" smtClean="0"/>
              <a:t>development of broadband access and adoption of broadband; </a:t>
            </a:r>
          </a:p>
          <a:p>
            <a:r>
              <a:rPr lang="en-US" altLang="ko-KR" dirty="0" smtClean="0"/>
              <a:t>reduction of telecommunication service prices and Internet access costs; </a:t>
            </a:r>
          </a:p>
          <a:p>
            <a:r>
              <a:rPr lang="en-US" altLang="ko-KR" u="sng" dirty="0" smtClean="0">
                <a:solidFill>
                  <a:srgbClr val="0070C0"/>
                </a:solidFill>
              </a:rPr>
              <a:t>and capacity building to engage in global ICT policy, with special focus on improving </a:t>
            </a:r>
            <a:r>
              <a:rPr lang="en-US" altLang="ko-KR" u="sng" dirty="0" err="1" smtClean="0">
                <a:solidFill>
                  <a:srgbClr val="0070C0"/>
                </a:solidFill>
              </a:rPr>
              <a:t>cybersecurity</a:t>
            </a:r>
            <a:r>
              <a:rPr lang="en-US" altLang="ko-KR" u="sng" dirty="0" smtClean="0">
                <a:solidFill>
                  <a:srgbClr val="0070C0"/>
                </a:solidFill>
              </a:rPr>
              <a:t> and developing countries’ participation in the existing Internet governance institutions.</a:t>
            </a:r>
            <a:endParaRPr lang="ko-KR" altLang="en-US" u="sng" dirty="0">
              <a:solidFill>
                <a:srgbClr val="0070C0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미주지역 지역이니셔티브</a:t>
            </a:r>
            <a:r>
              <a:rPr lang="en-US" altLang="ko-KR" sz="4000" dirty="0" smtClean="0"/>
              <a:t>(WTDC-14)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2797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ITU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capacity Building Platform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 </a:t>
            </a:r>
            <a:r>
              <a:rPr lang="en-US" altLang="ko-KR" dirty="0" smtClean="0"/>
              <a:t>ITU Academy</a:t>
            </a:r>
          </a:p>
          <a:p>
            <a:pPr lvl="1"/>
            <a:r>
              <a:rPr lang="en-US" altLang="ko-KR" dirty="0" smtClean="0"/>
              <a:t>Center of Excellence(</a:t>
            </a:r>
            <a:r>
              <a:rPr lang="en-US" altLang="ko-KR" dirty="0" err="1" smtClean="0"/>
              <a:t>CoE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Internet Training Center(ITC)</a:t>
            </a:r>
          </a:p>
          <a:p>
            <a:pPr lvl="1"/>
            <a:r>
              <a:rPr lang="en-US" altLang="ko-KR" dirty="0" smtClean="0"/>
              <a:t>Partnership with relevant Academia(University etc), Private companies, Training Centers</a:t>
            </a:r>
            <a:endParaRPr lang="en-US" altLang="ko-KR" dirty="0" smtClean="0"/>
          </a:p>
          <a:p>
            <a:r>
              <a:rPr lang="ko-KR" altLang="en-US" dirty="0" smtClean="0"/>
              <a:t>교육내용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Technology &amp; Service </a:t>
            </a:r>
          </a:p>
          <a:p>
            <a:pPr lvl="1"/>
            <a:r>
              <a:rPr lang="en-US" altLang="ko-KR" dirty="0" smtClean="0"/>
              <a:t>Policy </a:t>
            </a:r>
            <a:r>
              <a:rPr lang="en-US" altLang="ko-KR" dirty="0" smtClean="0"/>
              <a:t>&amp; Regulation </a:t>
            </a:r>
          </a:p>
          <a:p>
            <a:pPr lvl="1"/>
            <a:r>
              <a:rPr lang="en-US" altLang="ko-KR" dirty="0" smtClean="0"/>
              <a:t>Business &amp; Management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3793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교육사례</a:t>
            </a:r>
            <a:r>
              <a:rPr lang="en-US" altLang="ko-KR" dirty="0" smtClean="0">
                <a:sym typeface="Wingdings" pitchFamily="2" charset="2"/>
              </a:rPr>
              <a:t>:</a:t>
            </a:r>
            <a:r>
              <a:rPr lang="ko-KR" altLang="en-US" dirty="0" smtClean="0">
                <a:sym typeface="Wingdings" pitchFamily="2" charset="2"/>
              </a:rPr>
              <a:t>심포지엄</a:t>
            </a:r>
            <a:r>
              <a:rPr lang="en-US" altLang="ko-KR" dirty="0" smtClean="0">
                <a:sym typeface="Wingdings" pitchFamily="2" charset="2"/>
              </a:rPr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“</a:t>
            </a:r>
            <a:r>
              <a:rPr lang="en-US" altLang="ko-KR" dirty="0" smtClean="0"/>
              <a:t>Embracing Capacity Building Opportunities in the Digital </a:t>
            </a:r>
            <a:r>
              <a:rPr lang="en-US" altLang="ko-KR" dirty="0" smtClean="0"/>
              <a:t>Era” </a:t>
            </a:r>
            <a:r>
              <a:rPr lang="ko-KR" altLang="en-US" dirty="0" smtClean="0"/>
              <a:t>라는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주제로 개최된 </a:t>
            </a:r>
            <a:r>
              <a:rPr lang="en-US" altLang="ko-KR" dirty="0" smtClean="0"/>
              <a:t>Global ICT Capacity Building Symposium(CBS, 9.6-8.</a:t>
            </a:r>
            <a:r>
              <a:rPr lang="ko-KR" altLang="en-US" dirty="0" smtClean="0"/>
              <a:t>케냐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사전행사로 </a:t>
            </a:r>
            <a:r>
              <a:rPr lang="en-US" altLang="ko-KR" b="1" dirty="0" smtClean="0"/>
              <a:t>Capacity building in Internet Governance: Stakeholder perspectives </a:t>
            </a:r>
            <a:r>
              <a:rPr lang="ko-KR" altLang="en-US" dirty="0" smtClean="0"/>
              <a:t>세션 진행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xmlns="" val="34935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648</Words>
  <Application>Microsoft Office PowerPoint</Application>
  <PresentationFormat>화면 슬라이드 쇼(4:3)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ITU의 인터넷공공정책관련  역량개발활동 </vt:lpstr>
      <vt:lpstr>International Telecommunication Union(ITU)</vt:lpstr>
      <vt:lpstr>ITU 조직도</vt:lpstr>
      <vt:lpstr>ITU의 인터넷 관련 결의</vt:lpstr>
      <vt:lpstr>결의 102</vt:lpstr>
      <vt:lpstr>Dubai Action Plan(WTDC-14)</vt:lpstr>
      <vt:lpstr>미주지역 지역이니셔티브(WTDC-14)</vt:lpstr>
      <vt:lpstr>ITU의 capacity Building Platform</vt:lpstr>
      <vt:lpstr>교육사례:심포지엄 </vt:lpstr>
      <vt:lpstr>교육사례:심포지엄</vt:lpstr>
      <vt:lpstr>교육사례: 심포지엄</vt:lpstr>
      <vt:lpstr>교육사례: E-learning</vt:lpstr>
      <vt:lpstr>교육과정: E-learning</vt:lpstr>
      <vt:lpstr>슬라이드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ITU의 인터넷공공정책관련  역량개발활동</dc:title>
  <dc:creator>GangNam</dc:creator>
  <cp:lastModifiedBy>opt790</cp:lastModifiedBy>
  <cp:revision>99</cp:revision>
  <dcterms:created xsi:type="dcterms:W3CDTF">2016-08-30T00:08:41Z</dcterms:created>
  <dcterms:modified xsi:type="dcterms:W3CDTF">2016-09-21T07:35:11Z</dcterms:modified>
</cp:coreProperties>
</file>