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30" r:id="rId2"/>
    <p:sldId id="433" r:id="rId3"/>
    <p:sldId id="443" r:id="rId4"/>
    <p:sldId id="340" r:id="rId5"/>
    <p:sldId id="378" r:id="rId6"/>
    <p:sldId id="426" r:id="rId7"/>
    <p:sldId id="444" r:id="rId8"/>
    <p:sldId id="437" r:id="rId9"/>
    <p:sldId id="452" r:id="rId10"/>
    <p:sldId id="454" r:id="rId11"/>
    <p:sldId id="455" r:id="rId12"/>
    <p:sldId id="456" r:id="rId13"/>
    <p:sldId id="449" r:id="rId14"/>
    <p:sldId id="447" r:id="rId15"/>
  </p:sldIdLst>
  <p:sldSz cx="9144000" cy="6858000" type="screen4x3"/>
  <p:notesSz cx="9926638" cy="6797675"/>
  <p:embeddedFontLst>
    <p:embeddedFont>
      <p:font typeface="맑은 고딕" pitchFamily="50" charset="-127"/>
      <p:regular r:id="rId18"/>
      <p:bold r:id="rId19"/>
    </p:embeddedFont>
    <p:embeddedFont>
      <p:font typeface="Microsoft YaHei" pitchFamily="34" charset="-122"/>
      <p:regular r:id="rId20"/>
      <p:bold r:id="rId21"/>
    </p:embeddedFont>
    <p:embeddedFont>
      <p:font typeface="宋体" pitchFamily="2" charset="-122"/>
      <p:regular r:id="rId22"/>
    </p:embeddedFont>
    <p:embeddedFont>
      <p:font typeface="HY헤드라인M" pitchFamily="18" charset="-127"/>
      <p:regular r:id="rId23"/>
    </p:embeddedFont>
    <p:embeddedFont>
      <p:font typeface="나눔고딕" charset="-127"/>
      <p:regular r:id="rId24"/>
      <p:bold r:id="rId25"/>
    </p:embeddedFont>
    <p:embeddedFont>
      <p:font typeface="휴먼둥근헤드라인" pitchFamily="18" charset="-127"/>
      <p:regular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6">
          <p15:clr>
            <a:srgbClr val="A4A3A4"/>
          </p15:clr>
        </p15:guide>
        <p15:guide id="2" orient="horz" pos="1164">
          <p15:clr>
            <a:srgbClr val="A4A3A4"/>
          </p15:clr>
        </p15:guide>
        <p15:guide id="3" orient="horz" pos="278">
          <p15:clr>
            <a:srgbClr val="A4A3A4"/>
          </p15:clr>
        </p15:guide>
        <p15:guide id="4" orient="horz" pos="848">
          <p15:clr>
            <a:srgbClr val="A4A3A4"/>
          </p15:clr>
        </p15:guide>
        <p15:guide id="5" orient="horz" pos="1348">
          <p15:clr>
            <a:srgbClr val="A4A3A4"/>
          </p15:clr>
        </p15:guide>
        <p15:guide id="6" orient="horz" pos="559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1664">
          <p15:clr>
            <a:srgbClr val="A4A3A4"/>
          </p15:clr>
        </p15:guide>
        <p15:guide id="9" pos="2894">
          <p15:clr>
            <a:srgbClr val="A4A3A4"/>
          </p15:clr>
        </p15:guide>
        <p15:guide id="10" pos="5528">
          <p15:clr>
            <a:srgbClr val="A4A3A4"/>
          </p15:clr>
        </p15:guide>
        <p15:guide id="11" pos="230">
          <p15:clr>
            <a:srgbClr val="A4A3A4"/>
          </p15:clr>
        </p15:guide>
        <p15:guide id="12" pos="1562">
          <p15:clr>
            <a:srgbClr val="A4A3A4"/>
          </p15:clr>
        </p15:guide>
        <p15:guide id="13" pos="4226">
          <p15:clr>
            <a:srgbClr val="A4A3A4"/>
          </p15:clr>
        </p15:guide>
        <p15:guide id="14" pos="900">
          <p15:clr>
            <a:srgbClr val="A4A3A4"/>
          </p15:clr>
        </p15:guide>
        <p15:guide id="15" pos="4910">
          <p15:clr>
            <a:srgbClr val="A4A3A4"/>
          </p15:clr>
        </p15:guide>
        <p15:guide id="16" pos="12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E6F5"/>
    <a:srgbClr val="FBE5D6"/>
    <a:srgbClr val="830006"/>
    <a:srgbClr val="1E768C"/>
    <a:srgbClr val="339966"/>
    <a:srgbClr val="000070"/>
    <a:srgbClr val="0000A2"/>
    <a:srgbClr val="0000CC"/>
    <a:srgbClr val="0066FF"/>
    <a:srgbClr val="2525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6458" autoAdjust="0"/>
  </p:normalViewPr>
  <p:slideViewPr>
    <p:cSldViewPr snapToGrid="0">
      <p:cViewPr>
        <p:scale>
          <a:sx n="75" d="100"/>
          <a:sy n="75" d="100"/>
        </p:scale>
        <p:origin x="-2664" y="-618"/>
      </p:cViewPr>
      <p:guideLst>
        <p:guide orient="horz" pos="2166"/>
        <p:guide orient="horz" pos="1164"/>
        <p:guide orient="horz" pos="278"/>
        <p:guide orient="horz" pos="848"/>
        <p:guide orient="horz" pos="1348"/>
        <p:guide orient="horz" pos="559"/>
        <p:guide orient="horz" pos="3866"/>
        <p:guide orient="horz" pos="1664"/>
        <p:guide pos="2894"/>
        <p:guide pos="5528"/>
        <p:guide pos="230"/>
        <p:guide pos="1562"/>
        <p:guide pos="4226"/>
        <p:guide pos="900"/>
        <p:guide pos="4910"/>
        <p:guide pos="12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notesViewPr>
    <p:cSldViewPr snapToGrid="0" showGuides="1">
      <p:cViewPr varScale="1">
        <p:scale>
          <a:sx n="82" d="100"/>
          <a:sy n="82" d="100"/>
        </p:scale>
        <p:origin x="3228" y="72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4" cy="33988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4" cy="33988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207F23D9-DF40-4811-9C78-A2E2A32398DD}" type="datetimeFigureOut">
              <a:rPr lang="ko-KR" altLang="en-US" smtClean="0"/>
              <a:pPr/>
              <a:t>2016-09-21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4" cy="33988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4" cy="33988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4DD6E7B0-61C4-474B-96F1-99E4547EAD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9159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4" cy="33988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4" cy="33988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F3AF6795-A612-454E-AF7A-9192B1BEBB13}" type="datetimeFigureOut">
              <a:rPr lang="ko-KR" altLang="en-US" smtClean="0"/>
              <a:pPr/>
              <a:t>2016-09-21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4" cy="33988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4" cy="33988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A0A51D67-0C14-4576-BCC5-A508196B7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8730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55027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1292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E3DB35A-11D1-461E-A177-A78D867A5987}" type="slidenum">
              <a:rPr lang="ko-KR" altLang="en-US" smtClean="0"/>
              <a:pPr/>
              <a:t>2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70161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78763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7562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  <a:buFontTx/>
              <a:buNone/>
            </a:pP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안녕하세요</a:t>
            </a:r>
            <a:r>
              <a:rPr lang="en-US" altLang="ko-K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KISA</a:t>
            </a:r>
            <a:r>
              <a:rPr lang="en-US" altLang="ko-KR" sz="8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8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박신영입니다</a:t>
            </a:r>
            <a:r>
              <a:rPr lang="en-US" altLang="ko-KR" sz="8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fontAlgn="base">
              <a:lnSpc>
                <a:spcPct val="150000"/>
              </a:lnSpc>
              <a:buFontTx/>
              <a:buNone/>
            </a:pP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인터넷주소 관련 국제기구를 소개해드리기 전에 앞서 전반적인 인터넷주소 관리체계를 </a:t>
            </a:r>
            <a:r>
              <a:rPr lang="ko-KR" altLang="en-US" sz="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설명드리겠습니다</a:t>
            </a:r>
            <a:r>
              <a:rPr lang="en-US" altLang="ko-K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fontAlgn="base">
              <a:lnSpc>
                <a:spcPct val="150000"/>
              </a:lnSpc>
              <a:buFontTx/>
              <a:buNone/>
            </a:pP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800" b="1" dirty="0" smtClean="0"/>
              <a:t>인터넷주소자원은 전 세계 인터넷공동체의 합의에 의해서 국제인터넷주소기구인 </a:t>
            </a:r>
            <a:r>
              <a:rPr lang="en-US" altLang="ko-KR" sz="800" b="1" dirty="0" smtClean="0"/>
              <a:t>ICANN</a:t>
            </a:r>
            <a:r>
              <a:rPr lang="ko-KR" altLang="en-US" sz="800" b="1" dirty="0" smtClean="0"/>
              <a:t>에서 글로벌 </a:t>
            </a:r>
            <a:endParaRPr lang="en-US" altLang="ko-KR" sz="8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800" b="1" dirty="0" smtClean="0"/>
              <a:t>정책 수립 및 총괄적 관리 권한을 가지고 있습니다</a:t>
            </a:r>
            <a:r>
              <a:rPr lang="en-US" altLang="ko-KR" sz="800" b="1" dirty="0" smtClean="0"/>
              <a:t>.</a:t>
            </a:r>
          </a:p>
          <a:p>
            <a:pPr fontAlgn="base">
              <a:lnSpc>
                <a:spcPct val="150000"/>
              </a:lnSpc>
            </a:pPr>
            <a:endParaRPr lang="en-US" altLang="ko-KR" sz="8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800" b="1" dirty="0" smtClean="0"/>
              <a:t>한국인터넷진흥원은 </a:t>
            </a:r>
            <a:r>
              <a:rPr lang="en-US" altLang="ko-KR" sz="800" b="1" dirty="0" smtClean="0"/>
              <a:t>ICANN</a:t>
            </a:r>
            <a:r>
              <a:rPr lang="ko-KR" altLang="en-US" sz="800" b="1" dirty="0" smtClean="0"/>
              <a:t>으로부터 국가도메인</a:t>
            </a:r>
            <a:r>
              <a:rPr lang="en-US" altLang="ko-KR" sz="800" b="1" baseline="0" dirty="0" smtClean="0"/>
              <a:t> .</a:t>
            </a:r>
            <a:r>
              <a:rPr lang="en-US" altLang="ko-KR" sz="800" b="1" baseline="0" dirty="0" err="1" smtClean="0"/>
              <a:t>kr</a:t>
            </a:r>
            <a:r>
              <a:rPr lang="en-US" altLang="ko-KR" sz="800" b="1" baseline="0" dirty="0" smtClean="0"/>
              <a:t>, </a:t>
            </a:r>
            <a:r>
              <a:rPr lang="ko-KR" altLang="en-US" sz="800" b="1" baseline="0" dirty="0" smtClean="0"/>
              <a:t>다국어도메인 </a:t>
            </a:r>
            <a:r>
              <a:rPr lang="en-US" altLang="ko-KR" sz="800" b="1" baseline="0" dirty="0" smtClean="0"/>
              <a:t>.</a:t>
            </a:r>
            <a:r>
              <a:rPr lang="ko-KR" altLang="en-US" sz="800" b="1" baseline="0" dirty="0" smtClean="0"/>
              <a:t>한국을  관리할 수 있는 권한을 위임 받았으며</a:t>
            </a:r>
            <a:r>
              <a:rPr lang="en-US" altLang="ko-KR" sz="800" b="1" baseline="0" dirty="0" smtClean="0"/>
              <a:t>, </a:t>
            </a:r>
            <a:r>
              <a:rPr lang="ko-KR" altLang="en-US" sz="800" b="1" baseline="0" dirty="0" smtClean="0"/>
              <a:t>국내 주소지가 있는 자를 대상으로 </a:t>
            </a:r>
            <a:r>
              <a:rPr lang="ko-KR" altLang="en-US" sz="800" b="1" baseline="0" dirty="0" err="1" smtClean="0"/>
              <a:t>후이즈</a:t>
            </a:r>
            <a:r>
              <a:rPr lang="en-US" altLang="ko-KR" sz="800" b="1" baseline="0" dirty="0" smtClean="0"/>
              <a:t>, </a:t>
            </a:r>
            <a:r>
              <a:rPr lang="ko-KR" altLang="en-US" sz="800" b="1" baseline="0" dirty="0" err="1" smtClean="0"/>
              <a:t>가비아</a:t>
            </a:r>
            <a:r>
              <a:rPr lang="ko-KR" altLang="en-US" sz="800" b="1" baseline="0" dirty="0" smtClean="0"/>
              <a:t> 등 </a:t>
            </a:r>
            <a:r>
              <a:rPr lang="en-US" altLang="ko-KR" sz="800" b="1" baseline="0" dirty="0" smtClean="0"/>
              <a:t>23</a:t>
            </a:r>
            <a:r>
              <a:rPr lang="ko-KR" altLang="en-US" sz="800" b="1" baseline="0" dirty="0" smtClean="0"/>
              <a:t>개 </a:t>
            </a:r>
            <a:r>
              <a:rPr lang="ko-KR" altLang="en-US" sz="800" b="1" baseline="0" dirty="0" err="1" smtClean="0"/>
              <a:t>등록대행자를</a:t>
            </a:r>
            <a:r>
              <a:rPr lang="ko-KR" altLang="en-US" sz="800" b="1" baseline="0" dirty="0" smtClean="0"/>
              <a:t> 통하여 등록 서비스를 제공하고 있습니다</a:t>
            </a:r>
            <a:r>
              <a:rPr lang="en-US" altLang="ko-KR" sz="800" b="1" baseline="0" dirty="0" smtClean="0"/>
              <a:t>.</a:t>
            </a:r>
            <a:r>
              <a:rPr lang="ko-KR" altLang="en-US" sz="800" b="1" dirty="0" smtClean="0"/>
              <a:t> </a:t>
            </a:r>
            <a:endParaRPr lang="en-US" altLang="ko-KR" sz="800" b="1" dirty="0" smtClean="0"/>
          </a:p>
          <a:p>
            <a:pPr fontAlgn="base">
              <a:lnSpc>
                <a:spcPct val="150000"/>
              </a:lnSpc>
            </a:pPr>
            <a:endParaRPr lang="en-US" altLang="ko-KR" sz="8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800" b="1" dirty="0" smtClean="0"/>
              <a:t>IP</a:t>
            </a:r>
            <a:r>
              <a:rPr lang="ko-KR" altLang="en-US" sz="800" b="1" dirty="0" smtClean="0"/>
              <a:t>주소는 </a:t>
            </a:r>
            <a:r>
              <a:rPr lang="en-US" altLang="ko-KR" sz="800" b="1" dirty="0" smtClean="0"/>
              <a:t>ICANN</a:t>
            </a:r>
            <a:r>
              <a:rPr lang="ko-KR" altLang="en-US" sz="800" b="1" dirty="0" smtClean="0"/>
              <a:t>으로부터 아태지역의 </a:t>
            </a:r>
            <a:r>
              <a:rPr lang="en-US" altLang="ko-KR" sz="800" b="1" dirty="0" smtClean="0"/>
              <a:t>IP</a:t>
            </a:r>
            <a:r>
              <a:rPr lang="ko-KR" altLang="en-US" sz="800" b="1" dirty="0" smtClean="0"/>
              <a:t>주소 할당 권한을 </a:t>
            </a:r>
            <a:r>
              <a:rPr lang="ko-KR" altLang="en-US" sz="800" b="1" dirty="0" err="1" smtClean="0"/>
              <a:t>위임받은</a:t>
            </a:r>
            <a:r>
              <a:rPr lang="ko-KR" altLang="en-US" sz="800" b="1" dirty="0" smtClean="0"/>
              <a:t> 아태지역</a:t>
            </a:r>
            <a:r>
              <a:rPr lang="en-US" altLang="ko-KR" sz="800" b="1" dirty="0" smtClean="0"/>
              <a:t>IP</a:t>
            </a:r>
            <a:r>
              <a:rPr lang="ko-KR" altLang="en-US" sz="800" b="1" dirty="0" smtClean="0"/>
              <a:t>주소관리 기구 </a:t>
            </a:r>
            <a:r>
              <a:rPr lang="ko-KR" altLang="en-US" sz="800" b="1" dirty="0" err="1" smtClean="0"/>
              <a:t>로부터</a:t>
            </a:r>
            <a:r>
              <a:rPr lang="ko-KR" altLang="en-US" sz="800" b="1" dirty="0" smtClean="0"/>
              <a:t> 한국인터넷진흥원이 </a:t>
            </a:r>
            <a:r>
              <a:rPr lang="en-US" altLang="ko-KR" sz="800" b="1" dirty="0" smtClean="0"/>
              <a:t>IP</a:t>
            </a:r>
            <a:r>
              <a:rPr lang="ko-KR" altLang="en-US" sz="800" b="1" dirty="0" smtClean="0"/>
              <a:t>주소를 확보하여  </a:t>
            </a:r>
            <a:r>
              <a:rPr lang="en-US" altLang="ko-KR" sz="800" b="1" dirty="0" smtClean="0"/>
              <a:t>KT,SKT</a:t>
            </a:r>
            <a:r>
              <a:rPr lang="ko-KR" altLang="en-US" sz="800" b="1" dirty="0" smtClean="0"/>
              <a:t>와 같은 국내 </a:t>
            </a:r>
            <a:r>
              <a:rPr lang="en-US" altLang="ko-KR" sz="800" b="1" dirty="0" smtClean="0"/>
              <a:t>94</a:t>
            </a:r>
            <a:r>
              <a:rPr lang="ko-KR" altLang="en-US" sz="800" b="1" dirty="0" smtClean="0"/>
              <a:t>개 </a:t>
            </a:r>
            <a:r>
              <a:rPr lang="ko-KR" altLang="en-US" sz="800" b="1" dirty="0" err="1" smtClean="0"/>
              <a:t>관리대행자</a:t>
            </a:r>
            <a:r>
              <a:rPr lang="en-US" altLang="ko-KR" sz="800" b="1" dirty="0" smtClean="0"/>
              <a:t>(ISP) </a:t>
            </a:r>
            <a:r>
              <a:rPr lang="ko-KR" altLang="en-US" sz="800" b="1" dirty="0" smtClean="0"/>
              <a:t>및 </a:t>
            </a:r>
            <a:r>
              <a:rPr lang="en-US" altLang="ko-KR" sz="800" b="1" dirty="0" smtClean="0"/>
              <a:t>157</a:t>
            </a:r>
            <a:r>
              <a:rPr lang="ko-KR" altLang="en-US" sz="800" b="1" dirty="0" smtClean="0"/>
              <a:t>개 독립 사용자에게 할당 서비스를 제공하고 있습니다</a:t>
            </a:r>
            <a:r>
              <a:rPr lang="en-US" altLang="ko-KR" sz="800" b="1" dirty="0" smtClean="0"/>
              <a:t>.</a:t>
            </a:r>
          </a:p>
          <a:p>
            <a:pPr fontAlgn="base">
              <a:lnSpc>
                <a:spcPct val="150000"/>
              </a:lnSpc>
              <a:buFontTx/>
              <a:buNone/>
            </a:pP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  <a:buFontTx/>
              <a:buNone/>
            </a:pP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인터넷주소의 </a:t>
            </a: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기본적인 정책과 기술표준은 </a:t>
            </a:r>
            <a:r>
              <a:rPr lang="en-US" altLang="ko-K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ICANN(</a:t>
            </a: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도메인</a:t>
            </a:r>
            <a:r>
              <a:rPr lang="en-US" altLang="ko-K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</a:t>
            </a: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APNIC(IP</a:t>
            </a: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주소</a:t>
            </a:r>
            <a:r>
              <a:rPr lang="en-US" altLang="ko-K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을  </a:t>
            </a: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중심으로 </a:t>
            </a:r>
            <a:r>
              <a:rPr lang="en-US" altLang="ko-KR" sz="8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각 국가를 대표하는 </a:t>
            </a: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한국인터넷진흥원과 같은 전세계 인터넷 주소관리기관과 </a:t>
            </a: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전 세계 민간 전문가들의</a:t>
            </a: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협의를 통하여 개발되고 </a:t>
            </a: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있습니다</a:t>
            </a:r>
            <a:r>
              <a:rPr lang="en-US" altLang="ko-K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343650"/>
            <a:ext cx="1647825" cy="3651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338512" y="6343649"/>
            <a:ext cx="1762125" cy="3651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pPr algn="ctr"/>
            <a:fld id="{97D217C8-C1B9-4E84-BCEB-D9195FCD889E}" type="slidenum">
              <a:rPr lang="ko-KR" altLang="en-US" smtClean="0"/>
              <a:pPr algn="ctr"/>
              <a:t>‹#›</a:t>
            </a:fld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44693"/>
            <a:ext cx="8229600" cy="690562"/>
          </a:xfrm>
        </p:spPr>
        <p:txBody>
          <a:bodyPr>
            <a:normAutofit/>
          </a:bodyPr>
          <a:lstStyle>
            <a:lvl1pPr algn="l"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제목 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343650"/>
            <a:ext cx="1647825" cy="3651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348037" y="6343649"/>
            <a:ext cx="1762125" cy="3651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pPr algn="ctr"/>
            <a:fld id="{97D217C8-C1B9-4E84-BCEB-D9195FCD889E}" type="slidenum">
              <a:rPr lang="ko-KR" altLang="en-US" smtClean="0"/>
              <a:pPr algn="ctr"/>
              <a:t>‹#›</a:t>
            </a:fld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457200" y="787642"/>
            <a:ext cx="82296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ㅊ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휴먼둥근헤드라인" pitchFamily="18" charset="-127"/>
                <a:ea typeface="휴먼둥근헤드라인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5800" y="6413500"/>
            <a:ext cx="1905000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KRNet 2003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3C5BF-3851-4496-ACF9-8141FCD559E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9737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192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404663" y="6362700"/>
            <a:ext cx="1373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algn="ctr"/>
            <a:fld id="{97D217C8-C1B9-4E84-BCEB-D9195FCD889E}" type="slidenum">
              <a:rPr lang="ko-KR" altLang="en-US" smtClean="0"/>
              <a:pPr algn="ctr"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9" t="5277" r="31209" b="86668"/>
          <a:stretch/>
        </p:blipFill>
        <p:spPr>
          <a:xfrm>
            <a:off x="6591300" y="6356150"/>
            <a:ext cx="2286000" cy="4635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953" y="2325578"/>
            <a:ext cx="6482285" cy="4019741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552302" y="3509319"/>
            <a:ext cx="3822357" cy="898659"/>
          </a:xfrm>
          <a:ln>
            <a:noFill/>
          </a:ln>
        </p:spPr>
        <p:txBody>
          <a:bodyPr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6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ko-KR" altLang="en-US" sz="1600" b="1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천무호</a:t>
            </a:r>
            <a:r>
              <a:rPr lang="ko-KR" altLang="en-US" sz="16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책임</a:t>
            </a:r>
            <a:r>
              <a:rPr lang="en-US" altLang="ko-KR" sz="16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ko-KR" altLang="en-US" sz="16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박신영 주임 </a:t>
            </a:r>
            <a:endParaRPr lang="en-US" altLang="ko-KR" sz="1600" b="1" spc="-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sz="16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한국인터넷진흥원 인터넷주소센터</a:t>
            </a:r>
            <a:r>
              <a:rPr lang="en-US" altLang="ko-KR" sz="16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algn="l">
              <a:lnSpc>
                <a:spcPct val="150000"/>
              </a:lnSpc>
            </a:pPr>
            <a:endParaRPr lang="en-US" altLang="ko-KR" sz="1600" b="1" spc="-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5826622" y="3386518"/>
            <a:ext cx="2662113" cy="1365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5876049" y="4199238"/>
            <a:ext cx="2611395" cy="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2854015" y="1294748"/>
            <a:ext cx="5359109" cy="1215579"/>
          </a:xfrm>
          <a:prstGeom prst="roundRect">
            <a:avLst>
              <a:gd name="adj" fmla="val 10250"/>
            </a:avLst>
          </a:pr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ko-KR" altLang="ko-KR" sz="1400">
              <a:latin typeface="Arial" panose="020B0604020202020204" pitchFamily="34" charset="0"/>
            </a:endParaRPr>
          </a:p>
        </p:txBody>
      </p:sp>
      <p:sp>
        <p:nvSpPr>
          <p:cNvPr id="13" name="矩形 27"/>
          <p:cNvSpPr>
            <a:spLocks noChangeArrowheads="1"/>
          </p:cNvSpPr>
          <p:nvPr/>
        </p:nvSpPr>
        <p:spPr bwMode="auto">
          <a:xfrm>
            <a:off x="2529017" y="1584140"/>
            <a:ext cx="589829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ko-KR" altLang="en-US" sz="2800" b="1" dirty="0" smtClean="0">
                <a:latin typeface="+mn-ea"/>
                <a:ea typeface="+mn-ea"/>
              </a:rPr>
              <a:t>인터넷 </a:t>
            </a:r>
            <a:r>
              <a:rPr lang="ko-KR" altLang="en-US" sz="2800" b="1" dirty="0" err="1" smtClean="0">
                <a:latin typeface="+mn-ea"/>
                <a:ea typeface="+mn-ea"/>
              </a:rPr>
              <a:t>거버넌스</a:t>
            </a:r>
            <a:r>
              <a:rPr lang="ko-KR" altLang="en-US" sz="2800" b="1" dirty="0" smtClean="0">
                <a:latin typeface="+mn-ea"/>
                <a:ea typeface="+mn-ea"/>
              </a:rPr>
              <a:t> 국제기구 소개</a:t>
            </a:r>
            <a:endParaRPr lang="zh-CN" altLang="en-US" sz="1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5843098" y="4203213"/>
            <a:ext cx="2842911" cy="3740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2016. 9. 23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366" y="188600"/>
            <a:ext cx="34590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/>
              <a:t>2016 </a:t>
            </a:r>
            <a:r>
              <a:rPr lang="ko-KR" altLang="en-US" sz="1500" dirty="0" err="1" smtClean="0"/>
              <a:t>한국인터넷거버넌스포럼</a:t>
            </a:r>
            <a:r>
              <a:rPr lang="en-US" altLang="ko-KR" sz="1500" dirty="0" smtClean="0"/>
              <a:t>(</a:t>
            </a:r>
            <a:r>
              <a:rPr lang="en-US" altLang="ko-KR" sz="1500" dirty="0" err="1" smtClean="0"/>
              <a:t>KrIGF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525227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68263"/>
            <a:ext cx="8229600" cy="6905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국제인터넷주소기구</a:t>
            </a:r>
            <a:r>
              <a:rPr lang="en-US" altLang="ko-KR" dirty="0" smtClean="0"/>
              <a:t>(ICANN)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11</a:t>
            </a:r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833826" y="1703263"/>
            <a:ext cx="94612" cy="9223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63770" y="1188560"/>
            <a:ext cx="185057" cy="187072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28700" y="1548536"/>
            <a:ext cx="7759700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’98</a:t>
            </a:r>
            <a:r>
              <a:rPr lang="ko-KR" altLang="en-US" sz="1600" b="1" dirty="0" smtClean="0"/>
              <a:t>년 도메인 및 </a:t>
            </a:r>
            <a:r>
              <a:rPr lang="en-US" altLang="ko-KR" sz="1600" b="1" dirty="0" smtClean="0"/>
              <a:t>IP</a:t>
            </a:r>
            <a:r>
              <a:rPr lang="ko-KR" altLang="en-US" sz="1600" b="1" dirty="0" smtClean="0"/>
              <a:t>주소 등 글로벌 인터넷주소자원 관리를 목적으로 미국 </a:t>
            </a:r>
            <a:r>
              <a:rPr lang="ko-KR" altLang="en-US" sz="1600" b="1" dirty="0" err="1" smtClean="0"/>
              <a:t>상무부</a:t>
            </a:r>
            <a:r>
              <a:rPr lang="ko-KR" altLang="en-US" sz="1600" b="1" dirty="0" smtClean="0"/>
              <a:t> </a:t>
            </a:r>
            <a:endParaRPr lang="en-US" altLang="ko-KR" sz="16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/>
              <a:t>주도로 설립한 비영리 민간법인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연 </a:t>
            </a:r>
            <a:r>
              <a:rPr lang="en-US" altLang="ko-KR" sz="1600" b="1" dirty="0" smtClean="0"/>
              <a:t>3</a:t>
            </a:r>
            <a:r>
              <a:rPr lang="ko-KR" altLang="en-US" sz="1600" b="1" dirty="0" smtClean="0"/>
              <a:t>회 정례회의 개최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6" name="직사각형 15"/>
          <p:cNvSpPr/>
          <p:nvPr/>
        </p:nvSpPr>
        <p:spPr>
          <a:xfrm>
            <a:off x="1003300" y="1053237"/>
            <a:ext cx="77597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ICANN(Internet  Corporation for Assigned Names and Numbers)</a:t>
            </a:r>
            <a:endParaRPr lang="ko-KR" altLang="en-US" b="1" dirty="0"/>
          </a:p>
        </p:txBody>
      </p:sp>
      <p:sp>
        <p:nvSpPr>
          <p:cNvPr id="9" name="직사각형 8"/>
          <p:cNvSpPr/>
          <p:nvPr/>
        </p:nvSpPr>
        <p:spPr>
          <a:xfrm>
            <a:off x="876300" y="2234337"/>
            <a:ext cx="7759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’09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ICANN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은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기존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계약에 따른 미국정부의 독점관리체제를 탈피하여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다수의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이해관계자가 참여하는 국제적인 관리체제로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전환중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 flipV="1">
            <a:off x="825500" y="3327400"/>
            <a:ext cx="88900" cy="889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952500" y="3136037"/>
            <a:ext cx="77597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b="1" dirty="0" smtClean="0"/>
              <a:t>주요업무</a:t>
            </a:r>
            <a:endParaRPr lang="en-US" altLang="ko-KR" sz="1600" b="1" dirty="0" smtClean="0"/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도메인이름시스템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(DNS, Domain Name System)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루트서버 관리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IP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주소 및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.com, .</a:t>
            </a:r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등의 최상위도메인 정보를 루트서버에 등록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변경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삭제하는 기능으로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현재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ICANN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에서 관리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(’98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~’16.9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월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최상위도메인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(.</a:t>
            </a:r>
            <a:r>
              <a:rPr lang="en-US" altLang="ko-K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.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한국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.com, </a:t>
            </a:r>
            <a:r>
              <a:rPr lang="en-US" altLang="ko-K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.net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등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생성 및 관리기관 위임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600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대륙별인터넷등록기관</a:t>
            </a:r>
            <a:r>
              <a: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(RIR, Regional Internet Registry)</a:t>
            </a:r>
            <a:r>
              <a:rPr lang="ko-KR" altLang="en-US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에 </a:t>
            </a:r>
            <a:r>
              <a: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</a:t>
            </a:r>
            <a:r>
              <a:rPr lang="ko-KR" altLang="en-US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주소 및 </a:t>
            </a:r>
            <a:r>
              <a: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</a:t>
            </a:r>
            <a:r>
              <a:rPr lang="ko-KR" altLang="en-US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번호 할당</a:t>
            </a:r>
            <a:endParaRPr lang="en-US" altLang="ko-KR" sz="1600" b="1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DNS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루트서버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도메인 및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주소 관련 정책개발 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_x240018960" descr="EMB00000a4cbf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2726" y="71840"/>
            <a:ext cx="1257674" cy="652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18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68263"/>
            <a:ext cx="8229600" cy="690562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11</a:t>
            </a:r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808426" y="1296863"/>
            <a:ext cx="94612" cy="9223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65200" y="1129436"/>
            <a:ext cx="7759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b="1" dirty="0" smtClean="0"/>
              <a:t>정부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국가도메인</a:t>
            </a:r>
            <a:r>
              <a:rPr lang="en-US" altLang="ko-KR" sz="1600" b="1" dirty="0" smtClean="0"/>
              <a:t>(.</a:t>
            </a:r>
            <a:r>
              <a:rPr lang="en-US" altLang="ko-KR" sz="1600" b="1" dirty="0" err="1" smtClean="0"/>
              <a:t>kr</a:t>
            </a:r>
            <a:r>
              <a:rPr lang="en-US" altLang="ko-KR" sz="1600" b="1" dirty="0" smtClean="0"/>
              <a:t>)</a:t>
            </a:r>
            <a:r>
              <a:rPr lang="ko-KR" altLang="en-US" sz="1600" b="1" dirty="0" smtClean="0"/>
              <a:t> 관리기관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일반도메인</a:t>
            </a:r>
            <a:r>
              <a:rPr lang="en-US" altLang="ko-KR" sz="1600" b="1" dirty="0" smtClean="0"/>
              <a:t>(.com, .coffee) </a:t>
            </a:r>
            <a:r>
              <a:rPr lang="ko-KR" altLang="en-US" sz="1600" b="1" dirty="0" smtClean="0"/>
              <a:t>관리기관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기술 관련  기관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일반이용자 등 다양한 이해관계자들이 참여하는 정책개발지원기구</a:t>
            </a:r>
            <a:r>
              <a:rPr lang="en-US" altLang="ko-KR" sz="1600" b="1" dirty="0" smtClean="0"/>
              <a:t>(SO), </a:t>
            </a:r>
            <a:r>
              <a:rPr lang="ko-KR" altLang="en-US" sz="1600" b="1" dirty="0" smtClean="0"/>
              <a:t>자문위원회</a:t>
            </a:r>
            <a:r>
              <a:rPr lang="en-US" altLang="ko-KR" sz="1600" b="1" dirty="0" smtClean="0"/>
              <a:t>(AC), ICANN</a:t>
            </a:r>
            <a:r>
              <a:rPr lang="ko-KR" altLang="en-US" sz="1600" b="1" dirty="0" smtClean="0"/>
              <a:t> 이사회로 구성 </a:t>
            </a:r>
            <a:endParaRPr lang="en-US" altLang="ko-KR" sz="1600" b="1" dirty="0" smtClean="0"/>
          </a:p>
          <a:p>
            <a:pPr fontAlgn="base">
              <a:lnSpc>
                <a:spcPct val="150000"/>
              </a:lnSpc>
            </a:pP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endParaRPr lang="ko-KR" altLang="en-US" sz="1600" dirty="0" smtClean="0"/>
          </a:p>
          <a:p>
            <a:pPr fontAlgn="base">
              <a:lnSpc>
                <a:spcPct val="150000"/>
              </a:lnSpc>
            </a:pP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03300" y="4545737"/>
            <a:ext cx="775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ICANN </a:t>
            </a:r>
            <a:r>
              <a:rPr lang="ko-KR" altLang="en-US" sz="1600" b="1" dirty="0" smtClean="0"/>
              <a:t>본부 및 지역사무소</a:t>
            </a:r>
            <a:endParaRPr lang="en-US" altLang="ko-KR" sz="1600" b="1" dirty="0" smtClean="0"/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본부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미국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터키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싱가포르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지역사무소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1600" b="1" dirty="0" smtClean="0"/>
              <a:t>한국 서울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벨기에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중국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우루과이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미국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스위스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’13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KISA-ICANN </a:t>
            </a:r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MoU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체결 및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’14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서울사무소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개소 </a:t>
            </a:r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808426" y="4713163"/>
            <a:ext cx="94612" cy="9223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2364224"/>
            <a:ext cx="7289800" cy="222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18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68263"/>
            <a:ext cx="8229600" cy="6905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아태지역 국가도메인 협의체</a:t>
            </a:r>
            <a:r>
              <a:rPr lang="en-US" altLang="ko-KR" dirty="0" smtClean="0"/>
              <a:t>(APTLD)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11</a:t>
            </a:r>
            <a:endParaRPr lang="ko-KR" altLang="en-US" dirty="0"/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996558" y="1101032"/>
            <a:ext cx="7735550" cy="4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/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2000" b="1" dirty="0" smtClean="0">
                <a:latin typeface="맑은 고딕" panose="020B0503020000020004" pitchFamily="50" charset="-127"/>
              </a:rPr>
              <a:t>APTLD(Asia Pacific Top-level Domain Association) </a:t>
            </a:r>
            <a:endParaRPr lang="ko-KR" altLang="en-US" sz="2000" b="1" dirty="0">
              <a:latin typeface="맑은 고딕" panose="020B0503020000020004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846526" y="1741363"/>
            <a:ext cx="94612" cy="9223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63770" y="1188560"/>
            <a:ext cx="185057" cy="187072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28700" y="1548537"/>
            <a:ext cx="77597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b="1" dirty="0" smtClean="0"/>
              <a:t>아</a:t>
            </a:r>
            <a:r>
              <a:rPr lang="en-US" altLang="ko-KR" sz="1600" b="1" dirty="0" smtClean="0"/>
              <a:t>․</a:t>
            </a:r>
            <a:r>
              <a:rPr lang="ko-KR" altLang="en-US" sz="1600" b="1" dirty="0" err="1" smtClean="0"/>
              <a:t>태지역</a:t>
            </a:r>
            <a:r>
              <a:rPr lang="ko-KR" altLang="en-US" sz="1600" b="1" dirty="0" smtClean="0"/>
              <a:t> 국가도메인 관리기관간의 협력을 통한 인터넷 정책 개발 및 국가최상위도메인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ccTLD</a:t>
            </a:r>
            <a:r>
              <a:rPr lang="en-US" altLang="ko-KR" sz="1600" b="1" dirty="0" smtClean="0"/>
              <a:t>) </a:t>
            </a:r>
            <a:r>
              <a:rPr lang="ko-KR" altLang="en-US" sz="1600" b="1" dirty="0" smtClean="0"/>
              <a:t>정보 공유를 목적으로 설립된 비영리 민간기구</a:t>
            </a:r>
          </a:p>
          <a:p>
            <a:pPr fontAlgn="base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※ ‘98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 최초로 구성되었으며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‘03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 말레이시아에서 법적으로 설립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APTLD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는 국제인터넷주소기구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(ICANN)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주요 의제에 대한 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‧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태지역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국가도메인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입장 대변이 주요 역할이며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주요 성과로는 ‘다국어 국가도메인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(IDN)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우선도입’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추진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(’09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임</a:t>
            </a:r>
          </a:p>
          <a:p>
            <a:pPr fontAlgn="base"/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65200" y="3847237"/>
            <a:ext cx="77597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’16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 기준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정회원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(37),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준회원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(10)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*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정회원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아태지역 국가도메인 관리기관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예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한국인터넷주소센터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(KRNIC))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*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준회원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ko-K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Afilias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(.info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도메인 관리기관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등 인터넷 관련 기관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KISA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는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98년부터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회원국으로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참여하여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APTLD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이사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활동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(’08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현재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을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통해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APTLD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의사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결정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과정에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참여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_x240018880" descr="EMB00000a4cbf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900" y="190500"/>
            <a:ext cx="1499313" cy="55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18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4739"/>
            <a:ext cx="8229600" cy="690562"/>
          </a:xfrm>
        </p:spPr>
        <p:txBody>
          <a:bodyPr/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아태지역 </a:t>
            </a:r>
            <a:r>
              <a:rPr lang="en-US" altLang="ko-KR" dirty="0" smtClean="0"/>
              <a:t>IP</a:t>
            </a:r>
            <a:r>
              <a:rPr lang="ko-KR" altLang="en-US" dirty="0" smtClean="0"/>
              <a:t>주소 관리기구</a:t>
            </a:r>
            <a:r>
              <a:rPr lang="en-US" altLang="ko-KR" dirty="0" smtClean="0"/>
              <a:t>(APNIC)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10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63770" y="972660"/>
            <a:ext cx="185057" cy="187072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914400" y="898224"/>
            <a:ext cx="8229600" cy="48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000" b="1" dirty="0" smtClean="0"/>
              <a:t>APNIC(Asia Pacific Network Information Centre)</a:t>
            </a:r>
            <a:endParaRPr lang="ko-KR" altLang="en-US" sz="2000" b="1" dirty="0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969136" y="1246827"/>
            <a:ext cx="7590663" cy="85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/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ko-KR" altLang="en-US" sz="1600" b="1" dirty="0" smtClean="0"/>
              <a:t>아</a:t>
            </a:r>
            <a:r>
              <a:rPr lang="en-US" altLang="ko-KR" sz="1600" b="1" dirty="0" smtClean="0"/>
              <a:t>․</a:t>
            </a:r>
            <a:r>
              <a:rPr lang="ko-KR" altLang="en-US" sz="1600" b="1" dirty="0" err="1" smtClean="0"/>
              <a:t>태지역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IP</a:t>
            </a:r>
            <a:r>
              <a:rPr lang="ko-KR" altLang="en-US" sz="1600" b="1" dirty="0" smtClean="0"/>
              <a:t>주소 및 </a:t>
            </a:r>
            <a:r>
              <a:rPr lang="en-US" altLang="ko-KR" sz="1600" b="1" dirty="0" smtClean="0"/>
              <a:t>AS</a:t>
            </a:r>
            <a:r>
              <a:rPr lang="ko-KR" altLang="en-US" sz="1600" b="1" dirty="0" smtClean="0"/>
              <a:t>번호를 할당하는 비영리 </a:t>
            </a:r>
            <a:r>
              <a:rPr lang="ko-KR" altLang="en-US" sz="1600" b="1" dirty="0" err="1" smtClean="0"/>
              <a:t>대륙별</a:t>
            </a:r>
            <a:r>
              <a:rPr lang="ko-KR" altLang="en-US" sz="1600" b="1" dirty="0" smtClean="0"/>
              <a:t> 인터넷주소자원 관리기관으로 </a:t>
            </a:r>
            <a:r>
              <a:rPr lang="en-US" altLang="ko-KR" sz="1600" b="1" dirty="0" smtClean="0"/>
              <a:t>‘95</a:t>
            </a:r>
            <a:r>
              <a:rPr lang="ko-KR" altLang="en-US" sz="1600" b="1" dirty="0" smtClean="0"/>
              <a:t>년에 설립</a:t>
            </a:r>
          </a:p>
          <a:p>
            <a:pPr latinLnBrk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대륙별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주소 관리 정책 수립을 위한 정례회의를 연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회 개최하며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그 외 </a:t>
            </a:r>
            <a:r>
              <a:rPr lang="en-US" altLang="ko-K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Whois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DB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운영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인버스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DNS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운영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교육 훈련 서비스 제공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/>
              <a:t>전세계 </a:t>
            </a:r>
            <a:r>
              <a:rPr lang="en-US" altLang="ko-KR" sz="1600" b="1" dirty="0" smtClean="0"/>
              <a:t>IP</a:t>
            </a:r>
            <a:r>
              <a:rPr lang="ko-KR" altLang="en-US" sz="1600" b="1" dirty="0" smtClean="0"/>
              <a:t>주소 할당 관리는 국제인터넷주소관리권</a:t>
            </a:r>
            <a:r>
              <a:rPr lang="en-US" altLang="ko-KR" sz="1600" b="1" dirty="0" smtClean="0"/>
              <a:t>(IANA)</a:t>
            </a:r>
            <a:r>
              <a:rPr lang="ko-KR" altLang="en-US" sz="1600" b="1" dirty="0" smtClean="0"/>
              <a:t>의 기능을 수행하는 </a:t>
            </a:r>
            <a:r>
              <a:rPr lang="en-US" altLang="ko-KR" sz="1600" b="1" dirty="0" smtClean="0"/>
              <a:t>ICANN</a:t>
            </a:r>
            <a:r>
              <a:rPr lang="ko-KR" altLang="en-US" sz="1600" b="1" dirty="0" smtClean="0"/>
              <a:t>이 총괄</a:t>
            </a:r>
            <a:endParaRPr lang="en-US" altLang="ko-KR" sz="1600" b="1" dirty="0" smtClean="0"/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IANA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는 대륙별인터넷주소관리기구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(RIR)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 </a:t>
            </a:r>
            <a:r>
              <a:rPr lang="en-US" altLang="ko-K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AfriNIC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아프리카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RIPE-NCC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(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유럽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</a:t>
            </a:r>
            <a:r>
              <a:rPr lang="en-US" altLang="ko-KR" sz="1600" b="1" dirty="0" smtClean="0"/>
              <a:t>APNIC(</a:t>
            </a:r>
            <a:r>
              <a:rPr lang="ko-KR" altLang="en-US" sz="1600" b="1" dirty="0" smtClean="0"/>
              <a:t>아</a:t>
            </a:r>
            <a:r>
              <a:rPr lang="en-US" altLang="ko-KR" sz="1600" b="1" dirty="0" smtClean="0"/>
              <a:t>·</a:t>
            </a:r>
            <a:r>
              <a:rPr lang="ko-KR" altLang="en-US" sz="1600" b="1" dirty="0" smtClean="0"/>
              <a:t>태</a:t>
            </a:r>
            <a:r>
              <a:rPr lang="en-US" altLang="ko-KR" sz="1600" b="1" dirty="0" smtClean="0"/>
              <a:t>)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ARIN(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북미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LACNIC(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남미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에 할당</a:t>
            </a: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대륙별인터넷주소관리기구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(RIR)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는 해당 지역에 있는 국가별 인터넷주소관리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기구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예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KISA(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한국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VNNIC(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베트남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))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또는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ISP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에 할당</a:t>
            </a:r>
          </a:p>
          <a:p>
            <a:pPr latinLnBrk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ko-KR" sz="1600" b="1" dirty="0" smtClean="0">
              <a:solidFill>
                <a:schemeClr val="accent2"/>
              </a:solidFill>
            </a:endParaRPr>
          </a:p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ko-KR" sz="1600" b="1" dirty="0" smtClean="0">
              <a:solidFill>
                <a:schemeClr val="accent2"/>
              </a:solidFill>
            </a:endParaRPr>
          </a:p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ko-KR" sz="800" b="1" dirty="0" smtClean="0"/>
          </a:p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ko-KR" sz="1600" b="1" dirty="0" smtClean="0"/>
          </a:p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600" dirty="0" smtClean="0"/>
          </a:p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600" b="1" dirty="0" smtClean="0"/>
          </a:p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400" b="1" dirty="0">
              <a:latin typeface="맑은 고딕" panose="020B0503020000020004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769377" y="1440426"/>
            <a:ext cx="94612" cy="9223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00" y="4699000"/>
            <a:ext cx="6972299" cy="17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_x239007904" descr="EMB00000a4cbf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2900" y="266699"/>
            <a:ext cx="1779024" cy="421797"/>
          </a:xfrm>
          <a:prstGeom prst="rect">
            <a:avLst/>
          </a:prstGeom>
          <a:noFill/>
        </p:spPr>
      </p:pic>
      <p:sp>
        <p:nvSpPr>
          <p:cNvPr id="16" name="타원 15"/>
          <p:cNvSpPr/>
          <p:nvPr/>
        </p:nvSpPr>
        <p:spPr>
          <a:xfrm>
            <a:off x="820177" y="2672326"/>
            <a:ext cx="94612" cy="9223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749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09316" y="2539649"/>
            <a:ext cx="3474171" cy="1041751"/>
          </a:xfrm>
        </p:spPr>
        <p:txBody>
          <a:bodyPr anchor="t">
            <a:normAutofit/>
          </a:bodyPr>
          <a:lstStyle/>
          <a:p>
            <a:r>
              <a:rPr lang="ko-KR" altLang="en-US" sz="4000" b="1" spc="-25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감사합니다</a:t>
            </a:r>
            <a:endParaRPr lang="ko-KR" altLang="en-US" sz="4000" b="1" spc="-250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31478" y="3667367"/>
            <a:ext cx="8188647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5"/>
          <p:cNvSpPr>
            <a:spLocks noGrp="1"/>
          </p:cNvSpPr>
          <p:nvPr>
            <p:ph type="ctrTitle"/>
          </p:nvPr>
        </p:nvSpPr>
        <p:spPr>
          <a:xfrm>
            <a:off x="3377713" y="637443"/>
            <a:ext cx="1726223" cy="866042"/>
          </a:xfrm>
        </p:spPr>
        <p:txBody>
          <a:bodyPr/>
          <a:lstStyle/>
          <a:p>
            <a:r>
              <a:rPr lang="ko-KR" altLang="en-US" sz="323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474431" y="1616834"/>
            <a:ext cx="804497" cy="599342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</a:p>
        </p:txBody>
      </p:sp>
      <p:sp>
        <p:nvSpPr>
          <p:cNvPr id="12" name="Rectangle 4" descr="밝은 하향 대각선"/>
          <p:cNvSpPr>
            <a:spLocks noChangeArrowheads="1"/>
          </p:cNvSpPr>
          <p:nvPr/>
        </p:nvSpPr>
        <p:spPr bwMode="auto">
          <a:xfrm>
            <a:off x="1479712" y="1656532"/>
            <a:ext cx="5051181" cy="531935"/>
          </a:xfrm>
          <a:prstGeom prst="rect">
            <a:avLst/>
          </a:prstGeom>
          <a:pattFill prst="ltDnDiag">
            <a:fgClr>
              <a:srgbClr val="DDDDDD"/>
            </a:fgClr>
            <a:bgClr>
              <a:srgbClr val="FFFFFF"/>
            </a:bgClr>
          </a:pattFill>
          <a:ln w="158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인터넷주소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관련 국제기구 및 단체 소개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457890" y="952155"/>
            <a:ext cx="804496" cy="597877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</a:p>
        </p:txBody>
      </p:sp>
      <p:sp>
        <p:nvSpPr>
          <p:cNvPr id="23" name="Rectangle 4" descr="밝은 하향 대각선"/>
          <p:cNvSpPr>
            <a:spLocks noChangeArrowheads="1"/>
          </p:cNvSpPr>
          <p:nvPr/>
        </p:nvSpPr>
        <p:spPr bwMode="auto">
          <a:xfrm>
            <a:off x="1484795" y="965767"/>
            <a:ext cx="5052646" cy="531935"/>
          </a:xfrm>
          <a:prstGeom prst="rect">
            <a:avLst/>
          </a:prstGeom>
          <a:pattFill prst="ltDnDiag">
            <a:fgClr>
              <a:srgbClr val="DDDDDD"/>
            </a:fgClr>
            <a:bgClr>
              <a:srgbClr val="FFFFFF"/>
            </a:bgClr>
          </a:pattFill>
          <a:ln w="158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인터넷거버넌스란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?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478828" y="2303005"/>
            <a:ext cx="805962" cy="599342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</a:p>
        </p:txBody>
      </p:sp>
      <p:sp>
        <p:nvSpPr>
          <p:cNvPr id="9" name="Rectangle 4" descr="밝은 하향 대각선"/>
          <p:cNvSpPr>
            <a:spLocks noChangeArrowheads="1"/>
          </p:cNvSpPr>
          <p:nvPr/>
        </p:nvSpPr>
        <p:spPr bwMode="auto">
          <a:xfrm>
            <a:off x="1496807" y="2350939"/>
            <a:ext cx="5052646" cy="531935"/>
          </a:xfrm>
          <a:prstGeom prst="rect">
            <a:avLst/>
          </a:prstGeom>
          <a:pattFill prst="ltDnDiag">
            <a:fgClr>
              <a:srgbClr val="DDDDDD"/>
            </a:fgClr>
            <a:bgClr>
              <a:srgbClr val="FFFFFF"/>
            </a:bgClr>
          </a:pattFill>
          <a:ln w="158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인터넷거버넌스포럼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(IGF)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492992" y="3644900"/>
            <a:ext cx="804497" cy="630447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</a:p>
        </p:txBody>
      </p:sp>
      <p:sp>
        <p:nvSpPr>
          <p:cNvPr id="11" name="Rectangle 4" descr="밝은 하향 대각선"/>
          <p:cNvSpPr>
            <a:spLocks noChangeArrowheads="1"/>
          </p:cNvSpPr>
          <p:nvPr/>
        </p:nvSpPr>
        <p:spPr bwMode="auto">
          <a:xfrm>
            <a:off x="1481112" y="3010337"/>
            <a:ext cx="5051181" cy="531935"/>
          </a:xfrm>
          <a:prstGeom prst="rect">
            <a:avLst/>
          </a:prstGeom>
          <a:pattFill prst="ltDnDiag">
            <a:fgClr>
              <a:srgbClr val="DDDDDD"/>
            </a:fgClr>
            <a:bgClr>
              <a:srgbClr val="FFFFFF"/>
            </a:bgClr>
          </a:pattFill>
          <a:ln w="158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아태지역 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인터넷거버넌스포럼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600" dirty="0" err="1" smtClean="0">
                <a:latin typeface="HY헤드라인M" pitchFamily="18" charset="-127"/>
                <a:ea typeface="HY헤드라인M" pitchFamily="18" charset="-127"/>
              </a:rPr>
              <a:t>APrIGF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3450686" y="257900"/>
            <a:ext cx="2302407" cy="570702"/>
          </a:xfrm>
          <a:prstGeom prst="roundRect">
            <a:avLst>
              <a:gd name="adj" fmla="val 7282"/>
            </a:avLst>
          </a:prstGeom>
          <a:gradFill rotWithShape="1">
            <a:gsLst>
              <a:gs pos="0">
                <a:srgbClr val="007EEA"/>
              </a:gs>
              <a:gs pos="100000">
                <a:srgbClr val="005EA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ko-KR" altLang="ko-KR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28"/>
          <p:cNvSpPr>
            <a:spLocks noChangeArrowheads="1"/>
          </p:cNvSpPr>
          <p:nvPr/>
        </p:nvSpPr>
        <p:spPr bwMode="auto">
          <a:xfrm>
            <a:off x="3957942" y="290851"/>
            <a:ext cx="1282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800" b="1" dirty="0" smtClean="0">
                <a:solidFill>
                  <a:schemeClr val="bg1"/>
                </a:solidFill>
                <a:latin typeface="+mn-ea"/>
                <a:ea typeface="+mn-ea"/>
                <a:sym typeface="Microsoft YaHei" panose="020B0503020204020204" pitchFamily="34" charset="-122"/>
              </a:rPr>
              <a:t>개  요 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88874" y="2987459"/>
            <a:ext cx="804497" cy="599342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</a:p>
        </p:txBody>
      </p:sp>
      <p:sp>
        <p:nvSpPr>
          <p:cNvPr id="16" name="Rectangle 4" descr="밝은 하향 대각선"/>
          <p:cNvSpPr>
            <a:spLocks noChangeArrowheads="1"/>
          </p:cNvSpPr>
          <p:nvPr/>
        </p:nvSpPr>
        <p:spPr bwMode="auto">
          <a:xfrm>
            <a:off x="1531569" y="5082498"/>
            <a:ext cx="5051181" cy="531935"/>
          </a:xfrm>
          <a:prstGeom prst="rect">
            <a:avLst/>
          </a:prstGeom>
          <a:pattFill prst="ltDnDiag">
            <a:fgClr>
              <a:srgbClr val="DDDDDD"/>
            </a:fgClr>
            <a:bgClr>
              <a:srgbClr val="FFFFFF"/>
            </a:bgClr>
          </a:pattFill>
          <a:ln w="158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algn="just"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아태지역 국가도메인 협의체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(APTLD)</a:t>
            </a:r>
          </a:p>
          <a:p>
            <a:pPr algn="just">
              <a:defRPr/>
            </a:pP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97111" y="4384116"/>
            <a:ext cx="804497" cy="599342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Rectangle 4" descr="밝은 하향 대각선"/>
          <p:cNvSpPr>
            <a:spLocks noChangeArrowheads="1"/>
          </p:cNvSpPr>
          <p:nvPr/>
        </p:nvSpPr>
        <p:spPr bwMode="auto">
          <a:xfrm>
            <a:off x="1531226" y="5803309"/>
            <a:ext cx="5051181" cy="531935"/>
          </a:xfrm>
          <a:prstGeom prst="rect">
            <a:avLst/>
          </a:prstGeom>
          <a:pattFill prst="ltDnDiag">
            <a:fgClr>
              <a:srgbClr val="DDDDDD"/>
            </a:fgClr>
            <a:bgClr>
              <a:srgbClr val="FFFFFF"/>
            </a:bgClr>
          </a:pattFill>
          <a:ln w="158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algn="just"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아태지역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IP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주소 관리기구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(APNIC)</a:t>
            </a:r>
            <a:endParaRPr lang="ko-KR" altLang="en-US" sz="1600" dirty="0" smtClean="0"/>
          </a:p>
          <a:p>
            <a:pPr algn="just">
              <a:defRPr/>
            </a:pP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92992" y="5104926"/>
            <a:ext cx="804497" cy="599342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Rectangle 4" descr="밝은 하향 대각선"/>
          <p:cNvSpPr>
            <a:spLocks noChangeArrowheads="1"/>
          </p:cNvSpPr>
          <p:nvPr/>
        </p:nvSpPr>
        <p:spPr bwMode="auto">
          <a:xfrm>
            <a:off x="1522645" y="4382281"/>
            <a:ext cx="5051181" cy="531935"/>
          </a:xfrm>
          <a:prstGeom prst="rect">
            <a:avLst/>
          </a:prstGeom>
          <a:pattFill prst="ltDnDiag">
            <a:fgClr>
              <a:srgbClr val="DDDDDD"/>
            </a:fgClr>
            <a:bgClr>
              <a:srgbClr val="FFFFFF"/>
            </a:bgClr>
          </a:pattFill>
          <a:ln w="158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algn="just">
              <a:defRPr/>
            </a:pP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algn="just"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국제인터넷주소기구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(ICANN)</a:t>
            </a:r>
          </a:p>
          <a:p>
            <a:pPr algn="just">
              <a:defRPr/>
            </a:pPr>
            <a:endParaRPr lang="ko-KR" altLang="en-US" sz="1600" dirty="0" smtClean="0"/>
          </a:p>
          <a:p>
            <a:pPr algn="just">
              <a:defRPr/>
            </a:pP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18392" y="5803900"/>
            <a:ext cx="804497" cy="586168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Rectangle 4" descr="밝은 하향 대각선"/>
          <p:cNvSpPr>
            <a:spLocks noChangeArrowheads="1"/>
          </p:cNvSpPr>
          <p:nvPr/>
        </p:nvSpPr>
        <p:spPr bwMode="auto">
          <a:xfrm>
            <a:off x="1522645" y="3683781"/>
            <a:ext cx="5051181" cy="531935"/>
          </a:xfrm>
          <a:prstGeom prst="rect">
            <a:avLst/>
          </a:prstGeom>
          <a:pattFill prst="ltDnDiag">
            <a:fgClr>
              <a:srgbClr val="DDDDDD"/>
            </a:fgClr>
            <a:bgClr>
              <a:srgbClr val="FFFFFF"/>
            </a:bgClr>
          </a:pattFill>
          <a:ln w="158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algn="just"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인터넷주소 관리 체계</a:t>
            </a:r>
          </a:p>
          <a:p>
            <a:pPr algn="just">
              <a:defRPr/>
            </a:pP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0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146328"/>
            <a:ext cx="8229600" cy="690562"/>
          </a:xfrm>
        </p:spPr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인터넷거버넌스란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59929" y="1268422"/>
            <a:ext cx="7926871" cy="128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j-ea"/>
                <a:ea typeface="+mj-ea"/>
              </a:rPr>
              <a:t>정부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민간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시민사회가 각자의 역할을 가지고 인터넷의 발전과 </a:t>
            </a:r>
            <a:endParaRPr lang="en-US" altLang="ko-KR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+mj-ea"/>
                <a:ea typeface="+mj-ea"/>
              </a:rPr>
              <a:t>활용을 </a:t>
            </a:r>
            <a:r>
              <a:rPr lang="ko-KR" altLang="en-US" b="1" dirty="0">
                <a:latin typeface="+mj-ea"/>
                <a:ea typeface="+mj-ea"/>
              </a:rPr>
              <a:t>위해 공통원칙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규범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의사결정 절차를 개발하고 적용하는 것</a:t>
            </a:r>
            <a:r>
              <a:rPr lang="en-US" altLang="ko-KR" b="1" dirty="0">
                <a:latin typeface="+mj-ea"/>
                <a:ea typeface="+mj-ea"/>
              </a:rPr>
              <a:t>(WSIS, ’05 </a:t>
            </a:r>
            <a:r>
              <a:rPr lang="ko-KR" altLang="en-US" b="1" dirty="0">
                <a:latin typeface="+mj-ea"/>
                <a:ea typeface="+mj-ea"/>
              </a:rPr>
              <a:t>튀니지</a:t>
            </a:r>
            <a:r>
              <a:rPr lang="en-US" altLang="ko-KR" b="1" dirty="0">
                <a:latin typeface="+mj-ea"/>
                <a:ea typeface="+mj-ea"/>
              </a:rPr>
              <a:t>)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17207" y="1372123"/>
            <a:ext cx="185057" cy="19527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내용 개체 틀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457" y="2663990"/>
            <a:ext cx="5095814" cy="32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5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4167" y="168999"/>
            <a:ext cx="8229600" cy="690562"/>
          </a:xfrm>
        </p:spPr>
        <p:txBody>
          <a:bodyPr/>
          <a:lstStyle/>
          <a:p>
            <a:r>
              <a:rPr lang="en-US" altLang="ko-KR" dirty="0" smtClean="0"/>
              <a:t>1-2. </a:t>
            </a:r>
            <a:r>
              <a:rPr lang="ko-KR" altLang="en-US" dirty="0" err="1" smtClean="0"/>
              <a:t>인터넷거버넌스</a:t>
            </a:r>
            <a:r>
              <a:rPr lang="ko-KR" altLang="en-US" dirty="0" smtClean="0"/>
              <a:t> 개념의 등장 및 진화</a:t>
            </a:r>
            <a:endParaRPr lang="ko-KR" altLang="en-US" dirty="0"/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867020" y="1361963"/>
            <a:ext cx="7926871" cy="128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/>
          <a:p>
            <a:pPr>
              <a:lnSpc>
                <a:spcPct val="150000"/>
              </a:lnSpc>
            </a:pPr>
            <a:r>
              <a:rPr lang="ko-KR" altLang="en-US" b="1" dirty="0"/>
              <a:t>美 정부 </a:t>
            </a:r>
            <a:r>
              <a:rPr lang="ko-KR" altLang="en-US" b="1" dirty="0" smtClean="0"/>
              <a:t>관리체제 </a:t>
            </a:r>
            <a:r>
              <a:rPr lang="en-US" altLang="ko-KR" b="1" dirty="0" smtClean="0"/>
              <a:t>(</a:t>
            </a:r>
            <a:r>
              <a:rPr lang="en-US" altLang="ko-KR" b="1" dirty="0"/>
              <a:t>’69 ~’97)</a:t>
            </a:r>
            <a:endParaRPr lang="ko-KR" altLang="en-US" b="1" dirty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미국에서 </a:t>
            </a:r>
            <a:r>
              <a:rPr lang="ko-KR" altLang="en-US" b="1" dirty="0"/>
              <a:t>시험용 네트워크</a:t>
            </a:r>
            <a:r>
              <a:rPr lang="en-US" altLang="ko-KR" b="1" dirty="0"/>
              <a:t>(</a:t>
            </a:r>
            <a:r>
              <a:rPr lang="en-US" altLang="ko-KR" b="1" dirty="0" err="1"/>
              <a:t>ARPAnet</a:t>
            </a:r>
            <a:r>
              <a:rPr lang="en-US" altLang="ko-KR" b="1" dirty="0"/>
              <a:t>)</a:t>
            </a:r>
            <a:r>
              <a:rPr lang="ko-KR" altLang="en-US" b="1" dirty="0"/>
              <a:t>로 시작된 인터넷이 전세계에 확산되면서</a:t>
            </a:r>
            <a:r>
              <a:rPr lang="en-US" altLang="ko-KR" b="1" dirty="0"/>
              <a:t>, ‘90</a:t>
            </a:r>
            <a:r>
              <a:rPr lang="ko-KR" altLang="en-US" b="1" dirty="0"/>
              <a:t>년대 중반 인터넷 주소관리체계 마련 필요성 대두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517207" y="1535174"/>
            <a:ext cx="185057" cy="19527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790820" y="2941689"/>
            <a:ext cx="7926871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ICANN </a:t>
            </a:r>
            <a:r>
              <a:rPr lang="ko-KR" altLang="en-US" b="1" dirty="0"/>
              <a:t>설립과 </a:t>
            </a:r>
            <a:r>
              <a:rPr lang="ko-KR" altLang="en-US" b="1" dirty="0" err="1" smtClean="0"/>
              <a:t>美정부</a:t>
            </a:r>
            <a:r>
              <a:rPr lang="ko-KR" altLang="en-US" b="1" dirty="0" smtClean="0"/>
              <a:t> </a:t>
            </a:r>
            <a:r>
              <a:rPr lang="ko-KR" altLang="en-US" b="1" dirty="0"/>
              <a:t>주도 </a:t>
            </a:r>
            <a:r>
              <a:rPr lang="en-US" altLang="ko-KR" b="1" dirty="0"/>
              <a:t> ICANN</a:t>
            </a:r>
            <a:r>
              <a:rPr lang="ko-KR" altLang="en-US" b="1" dirty="0"/>
              <a:t>에 대한 반발</a:t>
            </a:r>
            <a:r>
              <a:rPr lang="en-US" altLang="ko-KR" b="1" dirty="0"/>
              <a:t>(’98~’05)</a:t>
            </a:r>
            <a:endParaRPr lang="ko-KR" altLang="en-US" b="1" dirty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인터넷주소관련 </a:t>
            </a:r>
            <a:r>
              <a:rPr lang="ko-KR" altLang="en-US" b="1" dirty="0"/>
              <a:t>이해관계자</a:t>
            </a:r>
            <a:r>
              <a:rPr lang="en-US" altLang="ko-KR" b="1" dirty="0"/>
              <a:t>(</a:t>
            </a:r>
            <a:r>
              <a:rPr lang="ko-KR" altLang="en-US" b="1" dirty="0"/>
              <a:t>정부</a:t>
            </a:r>
            <a:r>
              <a:rPr lang="en-US" altLang="ko-KR" b="1" dirty="0"/>
              <a:t>, </a:t>
            </a:r>
            <a:r>
              <a:rPr lang="ko-KR" altLang="en-US" b="1" dirty="0"/>
              <a:t>사업자</a:t>
            </a:r>
            <a:r>
              <a:rPr lang="en-US" altLang="ko-KR" b="1" dirty="0"/>
              <a:t>, </a:t>
            </a:r>
            <a:r>
              <a:rPr lang="ko-KR" altLang="en-US" b="1" dirty="0"/>
              <a:t>이용자 등</a:t>
            </a:r>
            <a:r>
              <a:rPr lang="en-US" altLang="ko-KR" b="1" dirty="0"/>
              <a:t>)</a:t>
            </a:r>
            <a:r>
              <a:rPr lang="ko-KR" altLang="en-US" b="1" dirty="0"/>
              <a:t>가 참여하는 </a:t>
            </a:r>
            <a:r>
              <a:rPr lang="en-US" altLang="ko-KR" b="1" dirty="0"/>
              <a:t>ICANN</a:t>
            </a:r>
            <a:r>
              <a:rPr lang="ko-KR" altLang="en-US" b="1" dirty="0"/>
              <a:t>이 설립되었으나</a:t>
            </a:r>
            <a:r>
              <a:rPr lang="en-US" altLang="ko-KR" b="1" dirty="0"/>
              <a:t>, </a:t>
            </a: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美정부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관리 체제에 대한 국가들의 반발로 인해 인터넷 </a:t>
            </a: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거버넌스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이슈가 쟁점으로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부상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9255" y="3103945"/>
            <a:ext cx="185057" cy="19527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348037" y="6343649"/>
            <a:ext cx="1762125" cy="365125"/>
          </a:xfrm>
        </p:spPr>
        <p:txBody>
          <a:bodyPr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8007" y="4948899"/>
            <a:ext cx="8276684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ICANN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의 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美정부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종속성 지적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인터넷의 사회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경제적 중요성을 고려 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중국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러시아 등의 국가들이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UN, ITU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등 국제기구 개입 필요성 제기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55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4739"/>
            <a:ext cx="8229600" cy="690562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인터넷거버넌스</a:t>
            </a:r>
            <a:r>
              <a:rPr lang="ko-KR" altLang="en-US" dirty="0" smtClean="0"/>
              <a:t> 관련 기구 및 단체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33400" y="1366810"/>
            <a:ext cx="8229600" cy="4510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230" y="1670216"/>
            <a:ext cx="2777375" cy="9383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609" y="4643485"/>
            <a:ext cx="2131927" cy="966474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7" name="_x239007904" descr="EMB00000a4cbf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1" y="3257966"/>
            <a:ext cx="2984500" cy="707609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9" name="_x240018880" descr="EMB00000a4cbf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1701" y="4394200"/>
            <a:ext cx="2495021" cy="1041400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41" name="_x240018960" descr="EMB00000a4cbf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4601" y="1778000"/>
            <a:ext cx="2186240" cy="1106488"/>
          </a:xfrm>
          <a:prstGeom prst="rect">
            <a:avLst/>
          </a:prstGeom>
          <a:noFill/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101" y="2489200"/>
            <a:ext cx="2019300" cy="97435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5231" y="3642131"/>
            <a:ext cx="1623869" cy="85158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3238499"/>
            <a:ext cx="1803400" cy="21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60025"/>
            <a:ext cx="8229600" cy="690562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인터넷거버넌스포럼</a:t>
            </a:r>
            <a:r>
              <a:rPr lang="en-US" altLang="ko-KR" dirty="0" smtClean="0"/>
              <a:t>(IGF)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503" y="152400"/>
            <a:ext cx="2042597" cy="587361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640673" y="2293120"/>
            <a:ext cx="94612" cy="9223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81149" y="1986315"/>
            <a:ext cx="7719498" cy="530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600" b="1" dirty="0">
                <a:latin typeface="맑은 고딕" panose="020B0503020000020004" pitchFamily="50" charset="-127"/>
              </a:rPr>
              <a:t>UN</a:t>
            </a:r>
            <a:r>
              <a:rPr lang="ko-KR" altLang="en-US" sz="1600" b="1" dirty="0">
                <a:latin typeface="맑은 고딕" panose="020B0503020000020004" pitchFamily="50" charset="-127"/>
              </a:rPr>
              <a:t>은 美 주도 인터넷주소 관리에 불만을 가진 국가들</a:t>
            </a:r>
            <a:r>
              <a:rPr lang="en-US" altLang="ko-KR" sz="1600" b="1" dirty="0">
                <a:latin typeface="맑은 고딕" panose="020B0503020000020004" pitchFamily="50" charset="-127"/>
              </a:rPr>
              <a:t>(</a:t>
            </a:r>
            <a:r>
              <a:rPr lang="ko-KR" altLang="en-US" sz="1600" b="1" dirty="0">
                <a:latin typeface="맑은 고딕" panose="020B0503020000020004" pitchFamily="50" charset="-127"/>
              </a:rPr>
              <a:t>중국</a:t>
            </a:r>
            <a:r>
              <a:rPr lang="en-US" altLang="ko-KR" sz="1600" b="1" dirty="0">
                <a:latin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</a:rPr>
              <a:t>브라질 등</a:t>
            </a:r>
            <a:r>
              <a:rPr lang="en-US" altLang="ko-KR" sz="1600" b="1" dirty="0">
                <a:latin typeface="맑은 고딕" panose="020B0503020000020004" pitchFamily="50" charset="-127"/>
              </a:rPr>
              <a:t>)</a:t>
            </a:r>
            <a:r>
              <a:rPr lang="ko-KR" altLang="en-US" sz="1600" b="1" dirty="0">
                <a:latin typeface="맑은 고딕" panose="020B0503020000020004" pitchFamily="50" charset="-127"/>
              </a:rPr>
              <a:t>을 위해 인터넷 전반의 공공정책 이슈를 한시적</a:t>
            </a:r>
            <a:r>
              <a:rPr lang="en-US" altLang="ko-KR" sz="1600" b="1" dirty="0">
                <a:latin typeface="맑은 고딕" panose="020B0503020000020004" pitchFamily="50" charset="-127"/>
              </a:rPr>
              <a:t>(‘06~’10</a:t>
            </a:r>
            <a:r>
              <a:rPr lang="ko-KR" altLang="en-US" sz="1600" b="1" dirty="0">
                <a:latin typeface="맑은 고딕" panose="020B0503020000020004" pitchFamily="50" charset="-127"/>
              </a:rPr>
              <a:t>년</a:t>
            </a:r>
            <a:r>
              <a:rPr lang="en-US" altLang="ko-KR" sz="1600" b="1" dirty="0">
                <a:latin typeface="맑은 고딕" panose="020B0503020000020004" pitchFamily="50" charset="-127"/>
              </a:rPr>
              <a:t>)</a:t>
            </a:r>
            <a:r>
              <a:rPr lang="ko-KR" altLang="en-US" sz="1600" b="1" dirty="0">
                <a:latin typeface="맑은 고딕" panose="020B0503020000020004" pitchFamily="50" charset="-127"/>
              </a:rPr>
              <a:t>으로 논의할 수 있는 </a:t>
            </a:r>
            <a:r>
              <a:rPr lang="en-US" altLang="ko-KR" sz="1600" b="1" dirty="0">
                <a:latin typeface="맑은 고딕" panose="020B0503020000020004" pitchFamily="50" charset="-127"/>
              </a:rPr>
              <a:t>IGF</a:t>
            </a:r>
            <a:r>
              <a:rPr lang="ko-KR" altLang="en-US" sz="1600" b="1" dirty="0">
                <a:latin typeface="맑은 고딕" panose="020B0503020000020004" pitchFamily="50" charset="-127"/>
              </a:rPr>
              <a:t>를 </a:t>
            </a:r>
            <a:r>
              <a:rPr lang="ko-KR" altLang="en-US" sz="1600" b="1" dirty="0" smtClean="0">
                <a:latin typeface="맑은 고딕" panose="020B0503020000020004" pitchFamily="50" charset="-127"/>
              </a:rPr>
              <a:t>설립</a:t>
            </a:r>
            <a:endParaRPr lang="en-US" altLang="ko-KR" sz="1600" b="1" dirty="0" smtClean="0">
              <a:latin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 -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정부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․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민간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․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시민단체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․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국제기구 등 다양한 이해관계자들이 함께 모여 인터넷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현안에 대하여 논의하는 공개 포럼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 - WSIS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선언문에는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IGF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의 역할은 기존 국제 인터넷기구의 역할을 침해하지 않는 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   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범위로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한정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구속력있는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의사결정을 할 수 없는 포럼이라는 한계 존재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 - ‘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15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, UN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총회에서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IGF를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‘25년까지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연장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운영 결정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 -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06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 그리스에서 제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차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인터넷거버넌스포럼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이하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IGF)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이래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매년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개최중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-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인터넷 주소자원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사이버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보안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개도국 역량강화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인터넷과 인권 등 인터넷 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전반의 공공정책 이슈가 폭넓게 논의됨</a:t>
            </a:r>
          </a:p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35460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784593"/>
            <a:ext cx="7937500" cy="323607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인터넷거버넌스포럼</a:t>
            </a:r>
            <a:r>
              <a:rPr lang="ko-KR" altLang="en-US" dirty="0" smtClean="0"/>
              <a:t> 다자간전문가그룹</a:t>
            </a:r>
            <a:r>
              <a:rPr lang="en-US" altLang="ko-KR" dirty="0" smtClean="0"/>
              <a:t>(IGF MAG)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7D217C8-C1B9-4E84-BCEB-D9195FCD889E}" type="slidenum">
              <a:rPr lang="ko-KR" altLang="en-US" smtClean="0"/>
              <a:pPr algn="ctr"/>
              <a:t>7</a:t>
            </a:fld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488273" y="1645420"/>
            <a:ext cx="94612" cy="9223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60400" y="1911593"/>
            <a:ext cx="8204200" cy="4946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MAG(</a:t>
            </a:r>
            <a:r>
              <a:rPr lang="en-US" altLang="ko-K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Multistakeholder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Advisory Group) : UN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사무총장에 의해 구성된 자문그룹으로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IGF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회의 프로그램 구성 및 일정에 대한 자문과 의결에 실질적인 영향력을 행사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KISA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는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IGF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의제설정 및 개최준비 등을 위한 다자간전문가자문그룹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(MAG)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회의에 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한국대표로 참석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※ KISA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는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’14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년부터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IGF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위원으로 활동</a:t>
            </a:r>
          </a:p>
          <a:p>
            <a:pPr fontAlgn="base">
              <a:lnSpc>
                <a:spcPct val="17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 멕시코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IGF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관련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270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여개의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공개 워크숍 제안서 검토 및 평가를 통하여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88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개의      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70000"/>
              </a:lnSpc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제안서를 선정하였고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제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차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회의까지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 정도의 제안서를 추가 선정 예정</a:t>
            </a:r>
          </a:p>
          <a:p>
            <a:pPr fontAlgn="base">
              <a:lnSpc>
                <a:spcPct val="17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※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개도국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주제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지역 다양성 등을 기준으로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위원 논의를 통하여 선정</a:t>
            </a:r>
          </a:p>
          <a:p>
            <a:pPr fontAlgn="base">
              <a:lnSpc>
                <a:spcPct val="150000"/>
              </a:lnSpc>
            </a:pPr>
            <a:endParaRPr lang="ko-KR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3677" y="201303"/>
            <a:ext cx="8229600" cy="6905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아태지역 </a:t>
            </a:r>
            <a:r>
              <a:rPr lang="ko-KR" altLang="en-US" dirty="0" err="1" smtClean="0"/>
              <a:t>인터넷거버넌스포럼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APrIGF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348037" y="6343649"/>
            <a:ext cx="1762125" cy="365125"/>
          </a:xfrm>
        </p:spPr>
        <p:txBody>
          <a:bodyPr/>
          <a:lstStyle/>
          <a:p>
            <a:pPr algn="ctr"/>
            <a:r>
              <a:rPr lang="en-US" altLang="ko-KR" dirty="0" smtClean="0"/>
              <a:t>9</a:t>
            </a:r>
            <a:endParaRPr lang="ko-KR" alt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914400" y="1114124"/>
            <a:ext cx="8229600" cy="48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000" b="1" dirty="0" err="1" smtClean="0"/>
              <a:t>APrIGF</a:t>
            </a:r>
            <a:r>
              <a:rPr lang="en-US" altLang="ko-KR" sz="2000" b="1" dirty="0" smtClean="0"/>
              <a:t>(Asia Pacific Regional Internet Governance Forum)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>
          <a:xfrm>
            <a:off x="600270" y="1239360"/>
            <a:ext cx="185057" cy="187072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994536" y="1922741"/>
            <a:ext cx="7590663" cy="280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/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ko-KR" altLang="en-US" sz="1600" b="1" dirty="0" smtClean="0"/>
              <a:t>아태지역의 인터넷 이용급증에 따라 지역적 특성에 맞는 이슈 및 국제 </a:t>
            </a:r>
            <a:r>
              <a:rPr lang="ko-KR" altLang="en-US" sz="1600" b="1" dirty="0" err="1" smtClean="0"/>
              <a:t>인터넷거버넌스</a:t>
            </a:r>
            <a:r>
              <a:rPr lang="ko-KR" altLang="en-US" sz="1600" b="1" dirty="0" smtClean="0"/>
              <a:t> 변화대응을 위해 ‘</a:t>
            </a:r>
            <a:r>
              <a:rPr lang="en-US" altLang="ko-KR" sz="1600" b="1" dirty="0" smtClean="0"/>
              <a:t>09</a:t>
            </a:r>
            <a:r>
              <a:rPr lang="ko-KR" altLang="en-US" sz="1600" b="1" dirty="0" smtClean="0"/>
              <a:t>년 설립</a:t>
            </a:r>
            <a:endParaRPr lang="en-US" altLang="ko-KR" sz="1600" b="1" dirty="0" smtClean="0"/>
          </a:p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’10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년부터 매년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회 회의 개최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(’13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 인천 송도에서 개최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정보사회세계정상회의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(WSIS)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결과에 따라 ‘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06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년에 설립된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IGF(UN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산하 국제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인터넷거버넌스포럼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와는 상하 관계가 아닌 수평적 협력 관계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ko-KR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600" b="1" dirty="0" smtClean="0"/>
          </a:p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400" b="1" dirty="0">
              <a:latin typeface="맑은 고딕" panose="020B0503020000020004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743977" y="2062726"/>
            <a:ext cx="94612" cy="9223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014134" y="3720057"/>
            <a:ext cx="763010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/>
          <a:p>
            <a:pPr latinLnBrk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ko-KR" altLang="en-US" sz="1600" b="1" dirty="0" smtClean="0">
                <a:latin typeface="맑은 고딕" panose="020B0503020000020004" pitchFamily="50" charset="-127"/>
              </a:rPr>
              <a:t>주요 논의 내용</a:t>
            </a:r>
            <a:endParaRPr lang="en-US" altLang="ko-KR" sz="1600" b="1" dirty="0" smtClean="0">
              <a:latin typeface="맑은 고딕" panose="020B0503020000020004" pitchFamily="50" charset="-127"/>
            </a:endParaRPr>
          </a:p>
          <a:p>
            <a:pPr latinLnBrk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네트워크 보안 및 개인정보보호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프라이버시 포함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)</a:t>
            </a:r>
          </a:p>
          <a:p>
            <a:pPr latinLnBrk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정보접근성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제고 및 아태지역 정보격차 해소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</a:endParaRPr>
          </a:p>
          <a:p>
            <a:pPr latinLnBrk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개방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공유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참여 기반 인터넷 문화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</a:endParaRPr>
          </a:p>
          <a:p>
            <a:pPr latinLnBrk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인터넷 관련 법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제도 및 청소년 보호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</a:endParaRPr>
          </a:p>
          <a:p>
            <a:pPr latinLnBrk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인터넷 비즈니스 및 서비스 활성화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</a:endParaRPr>
          </a:p>
          <a:p>
            <a:pPr latinLnBrk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</a:rPr>
              <a:t>아태지역 인터넷주소자원 현황  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769845" y="3953491"/>
            <a:ext cx="94612" cy="9223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501" y="66146"/>
            <a:ext cx="1752599" cy="60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5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3677" y="201303"/>
            <a:ext cx="8229600" cy="6905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인터넷주소 관리 체계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348037" y="6343649"/>
            <a:ext cx="1762125" cy="365125"/>
          </a:xfrm>
        </p:spPr>
        <p:txBody>
          <a:bodyPr/>
          <a:lstStyle/>
          <a:p>
            <a:pPr algn="ctr"/>
            <a:r>
              <a:rPr lang="en-US" altLang="ko-KR" dirty="0" smtClean="0"/>
              <a:t>9</a:t>
            </a:r>
            <a:endParaRPr lang="ko-KR" altLang="en-US" dirty="0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905636" y="1059141"/>
            <a:ext cx="7590663" cy="648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b="1" dirty="0" smtClean="0"/>
              <a:t>인터넷주소자원은 전 세계 인터넷공동체의 합의에 의해서 </a:t>
            </a:r>
            <a:r>
              <a:rPr lang="en-US" altLang="ko-KR" sz="1600" b="1" dirty="0" smtClean="0"/>
              <a:t>ICANN</a:t>
            </a:r>
            <a:r>
              <a:rPr lang="ko-KR" altLang="en-US" sz="1600" b="1" dirty="0" smtClean="0"/>
              <a:t>에서 글로벌 </a:t>
            </a:r>
            <a:endParaRPr lang="en-US" altLang="ko-KR" sz="16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/>
              <a:t>정책 수립 및 총괄적 관리 권한을 가지고 있음</a:t>
            </a:r>
            <a:endParaRPr lang="en-US" altLang="ko-KR" sz="1600" b="1" dirty="0" smtClean="0"/>
          </a:p>
          <a:p>
            <a:pPr fontAlgn="base">
              <a:lnSpc>
                <a:spcPct val="150000"/>
              </a:lnSpc>
            </a:pP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endParaRPr lang="ko-KR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국가도메인 ‘</a:t>
            </a:r>
            <a:r>
              <a:rPr lang="en-US" altLang="ko-K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및 ‘한국’은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ICANN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으로부터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KISA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가 관리권한을 위임받았으며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국내 주소지가 있는 자를 대상으로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 도메인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등록대행자를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통하여 등록 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서비스를 제공하고 있음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(‘16.6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월 기준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fontAlgn="base">
              <a:lnSpc>
                <a:spcPct val="150000"/>
              </a:lnSpc>
              <a:buFontTx/>
              <a:buChar char="-"/>
            </a:pPr>
            <a:endParaRPr lang="ko-KR" altLang="en-US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IP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주소는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ICANN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으로부터 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․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태 지역의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주소 할당 권한을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위임받은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APNIC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으로부터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KISA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가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주소를 확보하여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국내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94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관리대행자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(ISP)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및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157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 독립 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사용자에게 할당 서비스를 제공하고 있음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(‘16.6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월 기준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ko-KR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600" b="1" dirty="0" smtClean="0"/>
          </a:p>
          <a:p>
            <a:pPr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400" b="1" dirty="0">
              <a:latin typeface="맑은 고딕" panose="020B0503020000020004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718577" y="1338826"/>
            <a:ext cx="94612" cy="9223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01" y="1913415"/>
            <a:ext cx="7099299" cy="216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635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11132</TotalTime>
  <Words>939</Words>
  <Application>Microsoft Office PowerPoint</Application>
  <PresentationFormat>화면 슬라이드 쇼(4:3)</PresentationFormat>
  <Paragraphs>174</Paragraphs>
  <Slides>14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굴림</vt:lpstr>
      <vt:lpstr>Arial</vt:lpstr>
      <vt:lpstr>맑은 고딕</vt:lpstr>
      <vt:lpstr>Microsoft YaHei</vt:lpstr>
      <vt:lpstr>宋体</vt:lpstr>
      <vt:lpstr>HY헤드라인M</vt:lpstr>
      <vt:lpstr>나눔고딕</vt:lpstr>
      <vt:lpstr>Wingdings</vt:lpstr>
      <vt:lpstr>휴먼둥근헤드라인</vt:lpstr>
      <vt:lpstr>Office 테마</vt:lpstr>
      <vt:lpstr>슬라이드 1</vt:lpstr>
      <vt:lpstr> </vt:lpstr>
      <vt:lpstr>1. 인터넷거버넌스란? </vt:lpstr>
      <vt:lpstr>1-2. 인터넷거버넌스 개념의 등장 및 진화</vt:lpstr>
      <vt:lpstr>2. 인터넷거버넌스 관련 기구 및 단체</vt:lpstr>
      <vt:lpstr>3. 인터넷거버넌스포럼(IGF)</vt:lpstr>
      <vt:lpstr>인터넷거버넌스포럼 다자간전문가그룹(IGF MAG)  </vt:lpstr>
      <vt:lpstr>4. 아태지역 인터넷거버넌스포럼(APrIGF)</vt:lpstr>
      <vt:lpstr>5. 인터넷주소 관리 체계</vt:lpstr>
      <vt:lpstr>6. 국제인터넷주소기구(ICANN)</vt:lpstr>
      <vt:lpstr>슬라이드 11</vt:lpstr>
      <vt:lpstr>7. 아태지역 국가도메인 협의체(APTLD)</vt:lpstr>
      <vt:lpstr>8. 아태지역 IP주소 관리기구(APNIC) </vt:lpstr>
      <vt:lpstr>감사합니다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나눔고딕B, 54pt</dc:title>
  <dc:creator>네이버 한글캠페인</dc:creator>
  <cp:lastModifiedBy>user</cp:lastModifiedBy>
  <cp:revision>379</cp:revision>
  <cp:lastPrinted>2015-11-25T05:31:23Z</cp:lastPrinted>
  <dcterms:created xsi:type="dcterms:W3CDTF">2011-08-24T01:05:33Z</dcterms:created>
  <dcterms:modified xsi:type="dcterms:W3CDTF">2016-09-21T11:29:04Z</dcterms:modified>
</cp:coreProperties>
</file>