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829B3-9443-486D-B7B7-AF53E0715A64}" type="datetimeFigureOut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E9F3-353E-4EC7-8D91-9B0ED36A35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335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69DF1-A8A5-424F-B9E5-45EFA2328F0C}" type="datetimeFigureOut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4B1C5-30D1-4B96-BD9D-94D4D843F3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55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4B1C5-30D1-4B96-BD9D-94D4D843F30B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0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ED63-25C5-417D-91A7-B41F46FCAF88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99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3CF00-BC53-4040-BB86-3A9FF8CEC60A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64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7123-33FB-4A38-AD6B-C8E899A3A3D1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3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744B-7FA1-43CE-AD8D-74204EBC1802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99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2BEE-E0CC-4A32-958E-BBF24640A506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811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5659D-A20E-445E-9FBB-B18846D5BC8A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83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49A8-8D5E-4F77-8D65-330B976F0F3F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16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0AA9-A7DB-48C0-A50C-F2FE09AD2ABC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099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15ED-8712-463F-BA09-83FF62407DAF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14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D98-7271-4A42-8E5B-117A2002FD37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62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0261-5192-4887-8A9E-AD45958D293E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87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980B-BFC2-4A64-8685-6CE3F7E06752}" type="datetime1">
              <a:rPr lang="ko-KR" altLang="en-US" smtClean="0"/>
              <a:t>2016. 9. 23.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F86B9-9FA5-4CC1-9F43-DCBA0A4BF7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95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264" y="377952"/>
            <a:ext cx="11838432" cy="3389375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아시아 태평양 인터넷 거버넌스 학교 </a:t>
            </a:r>
            <a:r>
              <a:rPr lang="en-US" altLang="ko-KR" b="1" dirty="0" smtClean="0"/>
              <a:t>(APSIG) - </a:t>
            </a:r>
            <a:r>
              <a:rPr lang="ko-KR" altLang="en-US" b="1" dirty="0" smtClean="0"/>
              <a:t>개요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5570"/>
            <a:ext cx="9144000" cy="2116462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2016-09-23</a:t>
            </a:r>
            <a:endParaRPr lang="en-US" altLang="ko-KR" sz="3200" dirty="0" smtClean="0"/>
          </a:p>
          <a:p>
            <a:r>
              <a:rPr lang="ko-KR" altLang="en-US" sz="3200" dirty="0" smtClean="0"/>
              <a:t>안정배 </a:t>
            </a:r>
            <a:r>
              <a:rPr lang="en-US" altLang="ko-KR" sz="3200" dirty="0" smtClean="0"/>
              <a:t>/</a:t>
            </a:r>
            <a:r>
              <a:rPr lang="ko-KR" altLang="en-US" sz="3200" dirty="0" smtClean="0"/>
              <a:t> </a:t>
            </a:r>
            <a:r>
              <a:rPr lang="en-US" altLang="ko-KR" sz="3200" dirty="0" err="1" smtClean="0"/>
              <a:t>APSIG.asia</a:t>
            </a:r>
            <a:endParaRPr lang="en-US" altLang="ko-KR" sz="3200" dirty="0" smtClean="0"/>
          </a:p>
          <a:p>
            <a:r>
              <a:rPr lang="en-US" altLang="ko-KR" sz="3200" dirty="0"/>
              <a:t> </a:t>
            </a:r>
            <a:r>
              <a:rPr lang="en-US" altLang="ko-KR" sz="3200" dirty="0" smtClean="0"/>
              <a:t>                                    </a:t>
            </a:r>
            <a:r>
              <a:rPr lang="en-US" altLang="ko-KR" sz="2000" dirty="0" smtClean="0"/>
              <a:t>rev2016.7.19/8.18/9.19/9.23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3592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41404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부록</a:t>
            </a:r>
            <a:r>
              <a:rPr lang="en-US" altLang="ko-KR" sz="4000" b="1" dirty="0" smtClean="0"/>
              <a:t>: </a:t>
            </a:r>
            <a:r>
              <a:rPr lang="en-US" altLang="ko-KR" sz="4000" b="1" dirty="0" smtClean="0"/>
              <a:t>APSIG Program - Class List </a:t>
            </a:r>
            <a:endParaRPr lang="ko-KR" alt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19" y="741404"/>
            <a:ext cx="12035481" cy="61165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/>
              <a:t>1. Internet Governance - General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History and Principles, Local Language Support, Net Neutrality,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Internet Policy Principles, Governance of Networked Data</a:t>
            </a:r>
          </a:p>
          <a:p>
            <a:pPr marL="0" indent="0">
              <a:buNone/>
            </a:pPr>
            <a:r>
              <a:rPr lang="en-US" altLang="ko-KR" dirty="0" smtClean="0"/>
              <a:t>2. Internet Governance - Perspectives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Legal, Political, Tech/</a:t>
            </a:r>
            <a:r>
              <a:rPr lang="en-US" altLang="ko-KR" dirty="0" err="1" smtClean="0"/>
              <a:t>Eng</a:t>
            </a:r>
            <a:r>
              <a:rPr lang="en-US" altLang="ko-KR" dirty="0" smtClean="0"/>
              <a:t>, Economics/Business, Social</a:t>
            </a:r>
          </a:p>
          <a:p>
            <a:pPr marL="0" indent="0">
              <a:buNone/>
            </a:pPr>
            <a:r>
              <a:rPr lang="en-US" altLang="ko-KR" dirty="0" smtClean="0"/>
              <a:t>3. Internet Governance - Stakeholders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dirty="0" err="1" smtClean="0"/>
              <a:t>Multistakeholder</a:t>
            </a:r>
            <a:r>
              <a:rPr lang="en-US" altLang="ko-KR" dirty="0" smtClean="0"/>
              <a:t> Model &amp; Stakeholders, Global Internet Users</a:t>
            </a:r>
          </a:p>
          <a:p>
            <a:pPr marL="0" indent="0">
              <a:buNone/>
            </a:pPr>
            <a:r>
              <a:rPr lang="en-US" altLang="ko-KR" dirty="0" smtClean="0"/>
              <a:t>4. Internet Governance - Institutions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Eco System, Standardization, Names and Numbers Organizations</a:t>
            </a:r>
          </a:p>
          <a:p>
            <a:pPr marL="0" indent="0">
              <a:buNone/>
            </a:pPr>
            <a:r>
              <a:rPr lang="en-US" altLang="ko-KR" dirty="0" smtClean="0"/>
              <a:t>5. Human Rights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General, Privacy, Gender, Minority</a:t>
            </a:r>
          </a:p>
          <a:p>
            <a:pPr marL="0" indent="0">
              <a:buNone/>
            </a:pPr>
            <a:r>
              <a:rPr lang="en-US" altLang="ko-KR" dirty="0" smtClean="0"/>
              <a:t>6. </a:t>
            </a:r>
            <a:r>
              <a:rPr lang="en-US" altLang="ko-KR" dirty="0" err="1" smtClean="0"/>
              <a:t>CyberSecurity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General, Crime, Surveillance, Warfare</a:t>
            </a:r>
          </a:p>
          <a:p>
            <a:pPr marL="0" indent="0">
              <a:buNone/>
            </a:pPr>
            <a:r>
              <a:rPr lang="en-US" altLang="ko-KR" dirty="0" smtClean="0"/>
              <a:t>7. Internet Governance – Extended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dirty="0" err="1" smtClean="0"/>
              <a:t>IoT</a:t>
            </a:r>
            <a:r>
              <a:rPr lang="en-US" altLang="ko-KR" dirty="0" smtClean="0"/>
              <a:t>, Networked Data, Cyberspace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50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8"/>
            <a:ext cx="10515600" cy="1214846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인터넷 거버넌스 학교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(SIG)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9166"/>
            <a:ext cx="12191999" cy="5368834"/>
          </a:xfrm>
        </p:spPr>
        <p:txBody>
          <a:bodyPr>
            <a:normAutofit/>
          </a:bodyPr>
          <a:lstStyle/>
          <a:p>
            <a:r>
              <a:rPr lang="ko-KR" altLang="en-US" b="1" dirty="0" smtClean="0"/>
              <a:t>지역별</a:t>
            </a:r>
            <a:r>
              <a:rPr lang="en-US" altLang="ko-KR" b="1" dirty="0" smtClean="0"/>
              <a:t> SIG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유럽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EuroSSIG</a:t>
            </a:r>
            <a:r>
              <a:rPr lang="en-US" altLang="ko-KR" dirty="0" smtClean="0"/>
              <a:t> </a:t>
            </a:r>
            <a:r>
              <a:rPr lang="en-US" altLang="ko-KR" dirty="0" smtClean="0"/>
              <a:t>(2007~ )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남미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South </a:t>
            </a:r>
            <a:r>
              <a:rPr lang="en-US" altLang="ko-KR" dirty="0" smtClean="0"/>
              <a:t>SIG (2011~)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아시아 태평양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APILP </a:t>
            </a:r>
            <a:r>
              <a:rPr lang="en-US" altLang="ko-KR" dirty="0" smtClean="0"/>
              <a:t>(2011</a:t>
            </a:r>
            <a:r>
              <a:rPr lang="en-US" altLang="ko-KR" dirty="0" smtClean="0"/>
              <a:t>~),</a:t>
            </a:r>
            <a:r>
              <a:rPr lang="ko-KR" altLang="en-US" dirty="0" smtClean="0"/>
              <a:t> </a:t>
            </a:r>
            <a:r>
              <a:rPr lang="en-US" altLang="ko-KR" dirty="0" smtClean="0"/>
              <a:t>APIGA </a:t>
            </a:r>
            <a:r>
              <a:rPr lang="en-US" altLang="ko-KR" dirty="0" smtClean="0"/>
              <a:t>(2016</a:t>
            </a:r>
            <a:r>
              <a:rPr lang="en-US" altLang="ko-KR" dirty="0" smtClean="0"/>
              <a:t>~),</a:t>
            </a:r>
            <a:r>
              <a:rPr lang="ko-KR" altLang="en-US" dirty="0" smtClean="0"/>
              <a:t> </a:t>
            </a:r>
            <a:r>
              <a:rPr lang="en-US" altLang="ko-KR" dirty="0" smtClean="0"/>
              <a:t>APSIG (2016~)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아프리카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AfriSIG</a:t>
            </a:r>
            <a:r>
              <a:rPr lang="en-US" altLang="ko-KR" dirty="0" smtClean="0"/>
              <a:t> </a:t>
            </a:r>
            <a:r>
              <a:rPr lang="en-US" altLang="ko-KR" dirty="0" smtClean="0"/>
              <a:t>(2013~)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중동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MEAC-SIG </a:t>
            </a:r>
            <a:r>
              <a:rPr lang="en-US" altLang="ko-KR" dirty="0" smtClean="0"/>
              <a:t>(2014~)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b="1" dirty="0" smtClean="0"/>
              <a:t>국가별 </a:t>
            </a:r>
            <a:r>
              <a:rPr lang="en-US" altLang="ko-KR" b="1" dirty="0" smtClean="0"/>
              <a:t>SIG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브라질</a:t>
            </a:r>
            <a:r>
              <a:rPr lang="en-US" altLang="ko-KR" dirty="0" smtClean="0"/>
              <a:t> </a:t>
            </a:r>
            <a:r>
              <a:rPr lang="en-US" altLang="ko-KR" dirty="0" smtClean="0"/>
              <a:t>(2014~), </a:t>
            </a:r>
            <a:r>
              <a:rPr lang="ko-KR" altLang="en-US" dirty="0" smtClean="0"/>
              <a:t>인도</a:t>
            </a:r>
            <a:r>
              <a:rPr lang="en-US" altLang="ko-KR" dirty="0" smtClean="0"/>
              <a:t> </a:t>
            </a:r>
            <a:r>
              <a:rPr lang="en-US" altLang="ko-KR" dirty="0" smtClean="0"/>
              <a:t>(2016~), </a:t>
            </a:r>
            <a:r>
              <a:rPr lang="ko-KR" altLang="en-US" dirty="0" smtClean="0"/>
              <a:t>파키스탄</a:t>
            </a:r>
            <a:r>
              <a:rPr lang="en-US" altLang="ko-KR" dirty="0" smtClean="0"/>
              <a:t> </a:t>
            </a:r>
            <a:r>
              <a:rPr lang="en-US" altLang="ko-KR" dirty="0" smtClean="0"/>
              <a:t>(2015~)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2017~ </a:t>
            </a:r>
            <a:r>
              <a:rPr lang="ko-KR" altLang="en-US" dirty="0" smtClean="0"/>
              <a:t>베이징</a:t>
            </a:r>
            <a:r>
              <a:rPr lang="en-US" altLang="ko-KR" dirty="0" smtClean="0"/>
              <a:t>-APILP</a:t>
            </a:r>
            <a:r>
              <a:rPr lang="en-US" altLang="ko-KR" dirty="0" smtClean="0"/>
              <a:t>, 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아프가니스탄</a:t>
            </a:r>
            <a:r>
              <a:rPr lang="en-US" altLang="ko-KR" dirty="0" smtClean="0"/>
              <a:t>), (</a:t>
            </a:r>
            <a:r>
              <a:rPr lang="ko-KR" altLang="en-US" dirty="0" smtClean="0"/>
              <a:t>레바논</a:t>
            </a:r>
            <a:r>
              <a:rPr lang="en-US" altLang="ko-KR" dirty="0" smtClean="0"/>
              <a:t>), (</a:t>
            </a:r>
            <a:r>
              <a:rPr lang="ko-KR" altLang="en-US" dirty="0" smtClean="0"/>
              <a:t>한국</a:t>
            </a:r>
            <a:r>
              <a:rPr lang="en-US" altLang="ko-KR" dirty="0" smtClean="0"/>
              <a:t>), (</a:t>
            </a:r>
            <a:r>
              <a:rPr lang="ko-KR" altLang="en-US" dirty="0" smtClean="0"/>
              <a:t>스리랑카</a:t>
            </a:r>
            <a:r>
              <a:rPr lang="en-US" altLang="ko-KR" dirty="0" smtClean="0"/>
              <a:t>),</a:t>
            </a:r>
            <a:r>
              <a:rPr lang="ko-KR" altLang="en-US" dirty="0" smtClean="0"/>
              <a:t> </a:t>
            </a:r>
            <a:r>
              <a:rPr lang="en-US" altLang="ko-KR" dirty="0" smtClean="0"/>
              <a:t>… 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51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목표</a:t>
            </a:r>
            <a:endParaRPr lang="ko-KR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아시아 태평양 인터넷 거버넌스 학교</a:t>
            </a:r>
            <a:r>
              <a:rPr lang="en-US" altLang="ko-KR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altLang="ko-KR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APSIG</a:t>
            </a:r>
            <a:r>
              <a:rPr lang="en-US" altLang="ko-KR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ko-KR" altLang="en-US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는 아시아 지역의 인터넷 거버넌스 전문가 및 리더 수백 명을 대상으로 인터넷 거버넌스 코스를 통해 그들의 전문성을 증진시키고자 함</a:t>
            </a:r>
            <a:r>
              <a:rPr lang="en-US" altLang="ko-KR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 </a:t>
            </a:r>
            <a:endParaRPr lang="en-US" altLang="ko-KR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ko-KR" altLang="en-US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이를 통해 각국 </a:t>
            </a:r>
            <a:r>
              <a:rPr lang="en-US" altLang="ko-KR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SIG</a:t>
            </a:r>
            <a:r>
              <a:rPr lang="ko-KR" altLang="en-US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및 </a:t>
            </a:r>
            <a:r>
              <a:rPr lang="en-US" altLang="ko-KR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IGF</a:t>
            </a:r>
            <a:r>
              <a:rPr lang="ko-KR" altLang="en-US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가 초급 및 중급 수준의 코스를 통해 </a:t>
            </a:r>
            <a:r>
              <a:rPr lang="en-US" altLang="ko-KR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10,000</a:t>
            </a:r>
            <a:r>
              <a:rPr lang="ko-KR" altLang="en-US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여 명의 인터넷 거버넌스 참여자들의 역량을 개발할 것을 기대함</a:t>
            </a:r>
            <a:r>
              <a:rPr lang="en-US" altLang="ko-KR" b="0" i="0" dirty="0" smtClean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  <a:endParaRPr lang="en-US" altLang="ko-KR" b="0" i="0" dirty="0" smtClean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113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범주</a:t>
            </a:r>
            <a:endParaRPr lang="ko-KR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444444"/>
                </a:solidFill>
                <a:latin typeface="Arial" panose="020B0604020202020204" pitchFamily="34" charset="0"/>
              </a:rPr>
              <a:t>오픈 코스웨어 개발</a:t>
            </a:r>
            <a:endParaRPr lang="en-US" altLang="ko-KR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ko-KR" altLang="en-US" dirty="0" smtClean="0">
                <a:solidFill>
                  <a:srgbClr val="444444"/>
                </a:solidFill>
                <a:latin typeface="Arial" panose="020B0604020202020204" pitchFamily="34" charset="0"/>
              </a:rPr>
              <a:t>인터넷 거버넌스에 대한 전문 코스 운영</a:t>
            </a:r>
            <a:endParaRPr lang="en-US" altLang="ko-KR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ko-KR" altLang="en-US" dirty="0" smtClean="0">
                <a:solidFill>
                  <a:srgbClr val="444444"/>
                </a:solidFill>
                <a:latin typeface="Arial" panose="020B0604020202020204" pitchFamily="34" charset="0"/>
              </a:rPr>
              <a:t>지역 및 국가별 코스 개발 지원</a:t>
            </a:r>
            <a:endParaRPr lang="en-US" altLang="ko-KR" dirty="0" smtClean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ko-KR" altLang="en-US" dirty="0" smtClean="0">
                <a:solidFill>
                  <a:srgbClr val="444444"/>
                </a:solidFill>
                <a:latin typeface="Arial" panose="020B0604020202020204" pitchFamily="34" charset="0"/>
              </a:rPr>
              <a:t>기타 </a:t>
            </a:r>
            <a:r>
              <a:rPr lang="en-US" altLang="ko-KR" dirty="0" smtClean="0">
                <a:solidFill>
                  <a:srgbClr val="444444"/>
                </a:solidFill>
                <a:latin typeface="Arial" panose="020B0604020202020204" pitchFamily="34" charset="0"/>
              </a:rPr>
              <a:t>SIG</a:t>
            </a:r>
            <a:r>
              <a:rPr lang="ko-KR" altLang="en-US" dirty="0" smtClean="0">
                <a:solidFill>
                  <a:srgbClr val="444444"/>
                </a:solidFill>
                <a:latin typeface="Arial" panose="020B0604020202020204" pitchFamily="34" charset="0"/>
              </a:rPr>
              <a:t> 및 </a:t>
            </a:r>
            <a:r>
              <a:rPr lang="en-US" altLang="ko-KR" dirty="0" smtClean="0">
                <a:solidFill>
                  <a:srgbClr val="444444"/>
                </a:solidFill>
                <a:latin typeface="Arial" panose="020B0604020202020204" pitchFamily="34" charset="0"/>
              </a:rPr>
              <a:t>IGF</a:t>
            </a:r>
            <a:r>
              <a:rPr lang="ko-KR" altLang="en-US" dirty="0" smtClean="0">
                <a:solidFill>
                  <a:srgbClr val="444444"/>
                </a:solidFill>
                <a:latin typeface="Arial" panose="020B0604020202020204" pitchFamily="34" charset="0"/>
              </a:rPr>
              <a:t>와 협업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030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프로그램</a:t>
            </a:r>
            <a:endParaRPr lang="ko-KR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8190"/>
            <a:ext cx="10515600" cy="513981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7</a:t>
            </a:r>
            <a:r>
              <a:rPr lang="en-US" altLang="ko-KR" dirty="0" smtClean="0"/>
              <a:t> </a:t>
            </a:r>
            <a:r>
              <a:rPr lang="ko-KR" altLang="en-US" dirty="0" smtClean="0"/>
              <a:t>트랙</a:t>
            </a:r>
            <a:r>
              <a:rPr lang="en-US" altLang="ko-KR" dirty="0" smtClean="0"/>
              <a:t> (28</a:t>
            </a:r>
            <a:r>
              <a:rPr lang="ko-KR" altLang="en-US" dirty="0" smtClean="0"/>
              <a:t>개 강좌 후보로 구성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en-US" altLang="ko-KR" dirty="0" smtClean="0"/>
              <a:t>Internet Governance - General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en-US" altLang="ko-KR" dirty="0" smtClean="0"/>
              <a:t>Internet Governance - Perspectives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en-US" altLang="ko-KR" dirty="0" smtClean="0"/>
              <a:t>Internet Governance - Stakeholders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en-US" altLang="ko-KR" dirty="0" smtClean="0"/>
              <a:t>Internet </a:t>
            </a:r>
            <a:r>
              <a:rPr lang="en-US" altLang="ko-KR" dirty="0" smtClean="0"/>
              <a:t>Governance – Institutions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Human Rights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Security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Internet Governance - Extended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</a:p>
          <a:p>
            <a:r>
              <a:rPr lang="en-US" altLang="ko-KR" dirty="0" smtClean="0"/>
              <a:t>Role Play Class</a:t>
            </a:r>
          </a:p>
          <a:p>
            <a:r>
              <a:rPr lang="en-US" altLang="ko-KR" dirty="0" smtClean="0"/>
              <a:t>Hot Topic Session</a:t>
            </a:r>
          </a:p>
          <a:p>
            <a:r>
              <a:rPr lang="en-US" altLang="ko-KR" dirty="0" smtClean="0"/>
              <a:t>Opening and Closing Sessions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67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r>
              <a:rPr lang="ko-KR" altLang="en-US" b="1" dirty="0" smtClean="0"/>
              <a:t>아시아 지역 </a:t>
            </a:r>
            <a:r>
              <a:rPr lang="en-US" altLang="ko-KR" b="1" dirty="0" smtClean="0"/>
              <a:t>SIG </a:t>
            </a:r>
            <a:r>
              <a:rPr lang="ko-KR" altLang="en-US" b="1" dirty="0" smtClean="0"/>
              <a:t>일정</a:t>
            </a:r>
            <a:endParaRPr lang="ko-KR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3" y="1387476"/>
            <a:ext cx="11479426" cy="5333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/>
              <a:t>2016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8</a:t>
            </a:r>
            <a:r>
              <a:rPr lang="ko-KR" altLang="en-US" dirty="0" smtClean="0"/>
              <a:t>월</a:t>
            </a:r>
            <a:r>
              <a:rPr lang="en-US" altLang="ko-KR" dirty="0" smtClean="0"/>
              <a:t>		</a:t>
            </a:r>
            <a:r>
              <a:rPr lang="ko-KR" altLang="en-US" dirty="0" smtClean="0"/>
              <a:t>레바논</a:t>
            </a:r>
            <a:r>
              <a:rPr lang="en-US" altLang="ko-KR" dirty="0" smtClean="0"/>
              <a:t>		MEAC-SIG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	</a:t>
            </a:r>
            <a:r>
              <a:rPr lang="en-US" altLang="ko-KR" dirty="0" smtClean="0"/>
              <a:t>8</a:t>
            </a:r>
            <a:r>
              <a:rPr lang="ko-KR" altLang="en-US" dirty="0" smtClean="0"/>
              <a:t>월</a:t>
            </a:r>
            <a:r>
              <a:rPr lang="en-US" altLang="ko-KR" dirty="0" smtClean="0"/>
              <a:t>		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			</a:t>
            </a:r>
            <a:r>
              <a:rPr lang="en-US" altLang="ko-KR" dirty="0" smtClean="0"/>
              <a:t>APIGA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</a:t>
            </a:r>
            <a:r>
              <a:rPr lang="en-US" altLang="ko-KR" dirty="0" smtClean="0"/>
              <a:t>		</a:t>
            </a:r>
            <a:r>
              <a:rPr lang="ko-KR" altLang="en-US" dirty="0" smtClean="0"/>
              <a:t>방콕</a:t>
            </a:r>
            <a:r>
              <a:rPr lang="en-US" altLang="ko-KR" dirty="0" smtClean="0"/>
              <a:t>			</a:t>
            </a:r>
            <a:r>
              <a:rPr lang="en-US" altLang="ko-KR" dirty="0" smtClean="0"/>
              <a:t>APSIG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10-11</a:t>
            </a:r>
            <a:r>
              <a:rPr lang="ko-KR" altLang="en-US" dirty="0" smtClean="0"/>
              <a:t>월</a:t>
            </a:r>
            <a:r>
              <a:rPr lang="en-US" altLang="ko-KR" dirty="0"/>
              <a:t>	</a:t>
            </a:r>
            <a:r>
              <a:rPr lang="ko-KR" altLang="en-US" dirty="0" smtClean="0"/>
              <a:t>하이데라바드</a:t>
            </a:r>
            <a:r>
              <a:rPr lang="en-US" altLang="ko-KR" dirty="0" smtClean="0"/>
              <a:t>	</a:t>
            </a:r>
            <a:r>
              <a:rPr lang="en-US" altLang="ko-KR" dirty="0" err="1" smtClean="0"/>
              <a:t>inSIG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</a:t>
            </a:r>
            <a:r>
              <a:rPr lang="en-US" altLang="ko-KR" dirty="0" smtClean="0"/>
              <a:t>		</a:t>
            </a:r>
            <a:r>
              <a:rPr lang="ko-KR" altLang="en-US" dirty="0" smtClean="0"/>
              <a:t>라호르</a:t>
            </a:r>
            <a:r>
              <a:rPr lang="en-US" altLang="ko-KR" dirty="0" smtClean="0"/>
              <a:t>		</a:t>
            </a:r>
            <a:r>
              <a:rPr lang="en-US" altLang="ko-KR" dirty="0" err="1" smtClean="0"/>
              <a:t>pkSIG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2017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en-US" altLang="ko-KR" dirty="0" smtClean="0"/>
              <a:t>Q1		</a:t>
            </a:r>
            <a:r>
              <a:rPr lang="ko-KR" altLang="en-US" dirty="0" smtClean="0"/>
              <a:t>베이징</a:t>
            </a:r>
            <a:r>
              <a:rPr lang="en-US" altLang="ko-KR" dirty="0" smtClean="0"/>
              <a:t>-APILP, </a:t>
            </a:r>
            <a:r>
              <a:rPr lang="en-US" altLang="ko-KR" dirty="0" err="1" smtClean="0"/>
              <a:t>KrSIG</a:t>
            </a:r>
            <a:r>
              <a:rPr lang="en-US" altLang="ko-KR" dirty="0" smtClean="0"/>
              <a:t>/</a:t>
            </a:r>
            <a:r>
              <a:rPr lang="ko-KR" altLang="en-US" dirty="0" smtClean="0"/>
              <a:t>서울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Q2		</a:t>
            </a:r>
            <a:r>
              <a:rPr lang="en-US" altLang="ko-KR" dirty="0" err="1" smtClean="0"/>
              <a:t>afSIG</a:t>
            </a:r>
            <a:r>
              <a:rPr lang="en-US" altLang="ko-KR" dirty="0" smtClean="0"/>
              <a:t>/</a:t>
            </a:r>
            <a:r>
              <a:rPr lang="ko-KR" altLang="en-US" dirty="0" smtClean="0"/>
              <a:t>카불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Q3		MEAC-SIG, APSIG, APIGA (</a:t>
            </a:r>
            <a:r>
              <a:rPr lang="ko-KR" altLang="en-US" dirty="0" smtClean="0"/>
              <a:t>보류</a:t>
            </a:r>
            <a:r>
              <a:rPr lang="en-US" altLang="ko-KR" dirty="0" smtClean="0"/>
              <a:t>)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Q4		</a:t>
            </a:r>
            <a:r>
              <a:rPr lang="en-US" altLang="ko-KR" dirty="0" err="1" smtClean="0"/>
              <a:t>inSIG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pkSIG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</a:t>
            </a:r>
            <a:r>
              <a:rPr lang="en-US" altLang="ko-KR" dirty="0" smtClean="0"/>
              <a:t>		“Lebanon </a:t>
            </a:r>
            <a:r>
              <a:rPr lang="en-US" altLang="ko-KR" dirty="0"/>
              <a:t>SIG”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보류</a:t>
            </a:r>
            <a:r>
              <a:rPr lang="en-US" altLang="ko-KR" dirty="0" smtClean="0"/>
              <a:t>), </a:t>
            </a:r>
            <a:r>
              <a:rPr lang="en-US" altLang="ko-KR" dirty="0" smtClean="0"/>
              <a:t>“Sri Lanka SIG”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보류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7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APSIG 2016</a:t>
            </a:r>
            <a:endParaRPr lang="ko-KR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8190"/>
            <a:ext cx="10515600" cy="513981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2016-09-11~15,</a:t>
            </a:r>
            <a:r>
              <a:rPr lang="ko-KR" altLang="en-US" dirty="0" smtClean="0"/>
              <a:t> 방콕</a:t>
            </a:r>
            <a:endParaRPr lang="en-US" altLang="ko-KR" dirty="0" smtClean="0"/>
          </a:p>
          <a:p>
            <a:r>
              <a:rPr lang="ko-KR" altLang="en-US" dirty="0" smtClean="0"/>
              <a:t>참가자 </a:t>
            </a:r>
            <a:r>
              <a:rPr lang="en-US" altLang="ko-KR" dirty="0" smtClean="0"/>
              <a:t>37</a:t>
            </a:r>
            <a:r>
              <a:rPr lang="ko-KR" altLang="en-US" dirty="0" smtClean="0"/>
              <a:t>명 </a:t>
            </a:r>
            <a:r>
              <a:rPr lang="en-US" altLang="ko-KR" dirty="0" smtClean="0"/>
              <a:t>(19</a:t>
            </a:r>
            <a:r>
              <a:rPr lang="ko-KR" altLang="en-US" dirty="0" smtClean="0"/>
              <a:t>개국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r>
              <a:rPr lang="en-US" altLang="ko-KR" dirty="0" smtClean="0"/>
              <a:t>3</a:t>
            </a:r>
            <a:r>
              <a:rPr lang="en-US" altLang="ko-KR" dirty="0" smtClean="0"/>
              <a:t>+</a:t>
            </a:r>
            <a:r>
              <a:rPr lang="ko-KR" altLang="en-US" dirty="0" smtClean="0"/>
              <a:t>일 코스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</a:t>
            </a:r>
            <a:r>
              <a:rPr lang="en-US" altLang="ko-KR" dirty="0"/>
              <a:t>- 8 </a:t>
            </a:r>
            <a:r>
              <a:rPr lang="ko-KR" altLang="en-US" dirty="0" smtClean="0"/>
              <a:t>강좌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 - </a:t>
            </a:r>
            <a:r>
              <a:rPr lang="en-US" altLang="ko-KR" dirty="0" smtClean="0"/>
              <a:t>6-</a:t>
            </a:r>
            <a:r>
              <a:rPr lang="ko-KR" altLang="en-US" dirty="0" smtClean="0"/>
              <a:t>시간 롤플레이 강좌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 - </a:t>
            </a:r>
            <a:r>
              <a:rPr lang="ko-KR" altLang="en-US" dirty="0" smtClean="0"/>
              <a:t>핫 토픽 세션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 - </a:t>
            </a:r>
            <a:r>
              <a:rPr lang="ko-KR" altLang="en-US" dirty="0" smtClean="0"/>
              <a:t>개회식 및 폐회식</a:t>
            </a:r>
            <a:endParaRPr lang="en-US" altLang="ko-KR" dirty="0" smtClean="0"/>
          </a:p>
          <a:p>
            <a:r>
              <a:rPr lang="ko-KR" altLang="en-US" dirty="0" smtClean="0"/>
              <a:t>인텐시브한 논의</a:t>
            </a:r>
            <a:r>
              <a:rPr lang="en-US" altLang="ko-KR" dirty="0" smtClean="0"/>
              <a:t>: </a:t>
            </a:r>
            <a:r>
              <a:rPr lang="ko-KR" altLang="en-US" dirty="0" smtClean="0"/>
              <a:t>대부분 강좌 절반을 할애</a:t>
            </a:r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0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APSIG 2017</a:t>
            </a:r>
            <a:endParaRPr lang="ko-KR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8190"/>
            <a:ext cx="10515600" cy="513981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2017-08-28~09-01,</a:t>
            </a:r>
            <a:r>
              <a:rPr lang="ko-KR" altLang="en-US" dirty="0" smtClean="0"/>
              <a:t> 방콕</a:t>
            </a:r>
            <a:endParaRPr lang="en-US" altLang="ko-KR" dirty="0" smtClean="0"/>
          </a:p>
          <a:p>
            <a:r>
              <a:rPr lang="en-US" altLang="ko-KR" dirty="0" smtClean="0"/>
              <a:t>3~4 </a:t>
            </a:r>
            <a:r>
              <a:rPr lang="ko-KR" altLang="en-US" dirty="0" smtClean="0"/>
              <a:t>일 코스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</a:t>
            </a:r>
            <a:r>
              <a:rPr lang="en-US" altLang="ko-KR" dirty="0"/>
              <a:t>- </a:t>
            </a:r>
            <a:r>
              <a:rPr lang="en-US" altLang="ko-KR" dirty="0" smtClean="0"/>
              <a:t>10~15</a:t>
            </a:r>
            <a:r>
              <a:rPr lang="ko-KR" altLang="en-US" dirty="0" smtClean="0"/>
              <a:t> 강좌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</a:t>
            </a:r>
            <a:r>
              <a:rPr lang="en-US" altLang="ko-KR" dirty="0"/>
              <a:t>- </a:t>
            </a:r>
            <a:r>
              <a:rPr lang="ko-KR" altLang="en-US" dirty="0" smtClean="0"/>
              <a:t>개회식 및 폐회식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 - </a:t>
            </a:r>
            <a:r>
              <a:rPr lang="ko-KR" altLang="en-US" dirty="0" smtClean="0"/>
              <a:t>핫 토픽 세션 </a:t>
            </a:r>
            <a:r>
              <a:rPr lang="en-US" altLang="ko-KR" dirty="0" smtClean="0"/>
              <a:t>(</a:t>
            </a:r>
            <a:r>
              <a:rPr lang="ko-KR" altLang="en-US" dirty="0" smtClean="0"/>
              <a:t>옵션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en-US" altLang="ko-KR" dirty="0" smtClean="0"/>
              <a:t>5-</a:t>
            </a:r>
            <a:r>
              <a:rPr lang="ko-KR" altLang="en-US" dirty="0" smtClean="0"/>
              <a:t>시간 그룹 토론 또는 롤 플레이 강좌 </a:t>
            </a:r>
            <a:r>
              <a:rPr lang="en-US" altLang="ko-KR" dirty="0" smtClean="0"/>
              <a:t>(</a:t>
            </a:r>
            <a:r>
              <a:rPr lang="ko-KR" altLang="en-US" dirty="0" smtClean="0"/>
              <a:t>옵션</a:t>
            </a:r>
            <a:r>
              <a:rPr lang="en-US" altLang="ko-KR" dirty="0" smtClean="0"/>
              <a:t>) </a:t>
            </a:r>
            <a:endParaRPr lang="en-US" altLang="ko-KR" dirty="0" smtClean="0"/>
          </a:p>
          <a:p>
            <a:r>
              <a:rPr lang="ko-KR" altLang="en-US" dirty="0" smtClean="0"/>
              <a:t>인터넷 기초 </a:t>
            </a:r>
            <a:r>
              <a:rPr lang="en-US" altLang="ko-KR" dirty="0" smtClean="0"/>
              <a:t>–</a:t>
            </a:r>
            <a:r>
              <a:rPr lang="ko-KR" altLang="en-US" dirty="0" smtClean="0"/>
              <a:t> 게임 강좌 워크샵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보류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r>
              <a:rPr lang="en-US" altLang="ko-KR" dirty="0" smtClean="0"/>
              <a:t>All </a:t>
            </a:r>
            <a:r>
              <a:rPr lang="en-US" altLang="ko-KR" dirty="0"/>
              <a:t>SIG </a:t>
            </a:r>
            <a:r>
              <a:rPr lang="ko-KR" altLang="en-US" dirty="0" smtClean="0"/>
              <a:t>회의 </a:t>
            </a:r>
            <a:r>
              <a:rPr lang="en-US" altLang="ko-KR" dirty="0" smtClean="0"/>
              <a:t>(1</a:t>
            </a:r>
            <a:r>
              <a:rPr lang="ko-KR" altLang="en-US" dirty="0" smtClean="0"/>
              <a:t>일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383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비고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이슈</a:t>
            </a:r>
            <a:endParaRPr lang="ko-KR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88" y="1470454"/>
            <a:ext cx="11899392" cy="5251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1. </a:t>
            </a:r>
            <a:r>
              <a:rPr lang="en-US" altLang="ko-KR" dirty="0" smtClean="0"/>
              <a:t>4-5</a:t>
            </a:r>
            <a:r>
              <a:rPr lang="ko-KR" altLang="en-US" dirty="0" smtClean="0"/>
              <a:t>년 간격으로 전문성을 향상시켜야 할 수백 명의 인터넷 거버넌스 리더들을 위한 코스를 어떻게 유지</a:t>
            </a:r>
            <a:r>
              <a:rPr lang="en-US" altLang="ko-KR" dirty="0" smtClean="0"/>
              <a:t>/</a:t>
            </a:r>
            <a:r>
              <a:rPr lang="ko-KR" altLang="en-US" dirty="0" smtClean="0"/>
              <a:t>업데이트할 것인가</a:t>
            </a:r>
            <a:r>
              <a:rPr lang="en-US" altLang="ko-KR" dirty="0" smtClean="0"/>
              <a:t>? APSIG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(</a:t>
            </a:r>
            <a:r>
              <a:rPr lang="ko-KR" altLang="en-US" dirty="0" smtClean="0"/>
              <a:t>연간</a:t>
            </a:r>
            <a:r>
              <a:rPr lang="en-US" altLang="ko-KR" dirty="0" smtClean="0"/>
              <a:t>)</a:t>
            </a:r>
            <a:r>
              <a:rPr lang="ko-KR" altLang="en-US" dirty="0" smtClean="0"/>
              <a:t> 코스를 통해 </a:t>
            </a:r>
            <a:r>
              <a:rPr lang="en-US" altLang="ko-KR" dirty="0" smtClean="0"/>
              <a:t>20-30</a:t>
            </a:r>
            <a:r>
              <a:rPr lang="ko-KR" altLang="en-US" dirty="0" smtClean="0"/>
              <a:t>명의 리더들을 교육할 수 있음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어떻게 강의 자료를 </a:t>
            </a:r>
            <a:r>
              <a:rPr lang="en-US" altLang="ko-KR" dirty="0" smtClean="0"/>
              <a:t>4-5</a:t>
            </a:r>
            <a:r>
              <a:rPr lang="ko-KR" altLang="en-US" dirty="0" smtClean="0"/>
              <a:t>년에 한 번씩 업그레이드할 것인가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어떻게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아시아 및 세계 최고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의 강사들을 확보할 수 있는가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4. </a:t>
            </a:r>
            <a:r>
              <a:rPr lang="en-US" altLang="ko-KR" dirty="0" smtClean="0"/>
              <a:t>2015-2017</a:t>
            </a:r>
            <a:r>
              <a:rPr lang="ko-KR" altLang="en-US" dirty="0" smtClean="0"/>
              <a:t>년 파일럿 프로젝트 이후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2018</a:t>
            </a:r>
            <a:r>
              <a:rPr lang="ko-KR" altLang="en-US" dirty="0" smtClean="0"/>
              <a:t>년부터 정규 서비스 단계로 진입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5. </a:t>
            </a:r>
            <a:r>
              <a:rPr lang="ko-KR" altLang="en-US" dirty="0" smtClean="0"/>
              <a:t>아시아 태평양 지역의 수천 명 인터넷 거버넌스 참여자들을 교육할 지역 및 국가별 </a:t>
            </a:r>
            <a:r>
              <a:rPr lang="en-US" altLang="ko-KR" dirty="0" smtClean="0"/>
              <a:t>SIG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IGF</a:t>
            </a:r>
            <a:r>
              <a:rPr lang="ko-KR" altLang="en-US" dirty="0" smtClean="0"/>
              <a:t>를 어떻게 지원할 것인가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r>
              <a:rPr lang="en-US" altLang="ko-KR" dirty="0" smtClean="0"/>
              <a:t>6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안정적인 자금을 어떻게 확보할 것인가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86B9-9FA5-4CC1-9F43-DCBA0A4BF7BA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575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575</Words>
  <Application>Microsoft Macintosh PowerPoint</Application>
  <PresentationFormat>Widescreen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Theme</vt:lpstr>
      <vt:lpstr>아시아 태평양 인터넷 거버넌스 학교 (APSIG) - 개요</vt:lpstr>
      <vt:lpstr>인터넷 거버넌스 학교 (SIG)</vt:lpstr>
      <vt:lpstr>목표</vt:lpstr>
      <vt:lpstr>범주</vt:lpstr>
      <vt:lpstr>프로그램</vt:lpstr>
      <vt:lpstr>아시아 지역 SIG 일정</vt:lpstr>
      <vt:lpstr>APSIG 2016</vt:lpstr>
      <vt:lpstr>APSIG 2017</vt:lpstr>
      <vt:lpstr>비고/이슈</vt:lpstr>
      <vt:lpstr>부록: APSIG Program - Class List 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 Pacific  School on Internet Governance (APSIG)</dc:title>
  <dc:creator>admin</dc:creator>
  <cp:lastModifiedBy>Microsoft Office User</cp:lastModifiedBy>
  <cp:revision>29</cp:revision>
  <cp:lastPrinted>2016-07-19T08:41:00Z</cp:lastPrinted>
  <dcterms:created xsi:type="dcterms:W3CDTF">2016-07-19T07:51:01Z</dcterms:created>
  <dcterms:modified xsi:type="dcterms:W3CDTF">2016-09-22T23:39:21Z</dcterms:modified>
</cp:coreProperties>
</file>